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69" r:id="rId3"/>
    <p:sldId id="436" r:id="rId4"/>
    <p:sldId id="430" r:id="rId5"/>
    <p:sldId id="435" r:id="rId6"/>
    <p:sldId id="434" r:id="rId7"/>
    <p:sldId id="418" r:id="rId8"/>
    <p:sldId id="423" r:id="rId9"/>
    <p:sldId id="428" r:id="rId10"/>
    <p:sldId id="424" r:id="rId11"/>
    <p:sldId id="421" r:id="rId12"/>
    <p:sldId id="391" r:id="rId13"/>
    <p:sldId id="419" r:id="rId14"/>
    <p:sldId id="429" r:id="rId15"/>
    <p:sldId id="273" r:id="rId16"/>
    <p:sldId id="267" r:id="rId17"/>
    <p:sldId id="422" r:id="rId18"/>
    <p:sldId id="259" r:id="rId19"/>
    <p:sldId id="274" r:id="rId20"/>
    <p:sldId id="270" r:id="rId21"/>
    <p:sldId id="257" r:id="rId22"/>
    <p:sldId id="260" r:id="rId23"/>
    <p:sldId id="258" r:id="rId24"/>
    <p:sldId id="341" r:id="rId25"/>
    <p:sldId id="390" r:id="rId26"/>
    <p:sldId id="262" r:id="rId27"/>
    <p:sldId id="271" r:id="rId28"/>
    <p:sldId id="263" r:id="rId29"/>
    <p:sldId id="268" r:id="rId30"/>
    <p:sldId id="416" r:id="rId31"/>
    <p:sldId id="417" r:id="rId32"/>
    <p:sldId id="415" r:id="rId33"/>
    <p:sldId id="394" r:id="rId3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90"/>
    <p:restoredTop sz="94712"/>
  </p:normalViewPr>
  <p:slideViewPr>
    <p:cSldViewPr snapToGrid="0" snapToObjects="1">
      <p:cViewPr varScale="1">
        <p:scale>
          <a:sx n="33" d="100"/>
          <a:sy n="33" d="100"/>
        </p:scale>
        <p:origin x="131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A726E-BAF5-B94A-9CA4-98FD63E46FBA}" type="datetimeFigureOut">
              <a:rPr lang="en-SE" smtClean="0"/>
              <a:t>11/08/2022</a:t>
            </a:fld>
            <a:endParaRPr lang="en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70C5D-69B4-D643-B2D6-13772F1EA77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449045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Platshållare för bildobjekt 1">
            <a:extLst>
              <a:ext uri="{FF2B5EF4-FFF2-40B4-BE49-F238E27FC236}">
                <a16:creationId xmlns:a16="http://schemas.microsoft.com/office/drawing/2014/main" id="{E0D79407-3CA9-3546-AAB1-B29C2FD9AA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Platshållare för anteckningar 2">
            <a:extLst>
              <a:ext uri="{FF2B5EF4-FFF2-40B4-BE49-F238E27FC236}">
                <a16:creationId xmlns:a16="http://schemas.microsoft.com/office/drawing/2014/main" id="{FAE5EE91-194F-834D-AC01-38B2E160BC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SE" altLang="en-SE"/>
          </a:p>
        </p:txBody>
      </p:sp>
      <p:sp>
        <p:nvSpPr>
          <p:cNvPr id="73732" name="Platshållare för bildnummer 3">
            <a:extLst>
              <a:ext uri="{FF2B5EF4-FFF2-40B4-BE49-F238E27FC236}">
                <a16:creationId xmlns:a16="http://schemas.microsoft.com/office/drawing/2014/main" id="{33E4C2A0-EB63-AD48-A74D-91FDEB7D02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2788" indent="-274638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5375" indent="-219075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3525" indent="-219075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1675" indent="-219075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8875" indent="-219075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6075" indent="-219075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3275" indent="-219075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0475" indent="-219075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9DA9C6-DE4A-BC48-8406-B1847CC21817}" type="slidenum">
              <a:rPr lang="sv-SE" altLang="en-SE"/>
              <a:pPr eaLnBrk="1" hangingPunct="1"/>
              <a:t>24</a:t>
            </a:fld>
            <a:endParaRPr lang="sv-SE" altLang="en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Platshållare för bildobjekt 1">
            <a:extLst>
              <a:ext uri="{FF2B5EF4-FFF2-40B4-BE49-F238E27FC236}">
                <a16:creationId xmlns:a16="http://schemas.microsoft.com/office/drawing/2014/main" id="{8A1EDF32-A772-9B45-9CB5-766FE8EB21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Platshållare för anteckningar 2">
            <a:extLst>
              <a:ext uri="{FF2B5EF4-FFF2-40B4-BE49-F238E27FC236}">
                <a16:creationId xmlns:a16="http://schemas.microsoft.com/office/drawing/2014/main" id="{6FB7BA7F-8888-6448-AA12-FE5766A81F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SE" altLang="en-SE"/>
          </a:p>
        </p:txBody>
      </p:sp>
      <p:sp>
        <p:nvSpPr>
          <p:cNvPr id="102404" name="Platshållare för bildnummer 3">
            <a:extLst>
              <a:ext uri="{FF2B5EF4-FFF2-40B4-BE49-F238E27FC236}">
                <a16:creationId xmlns:a16="http://schemas.microsoft.com/office/drawing/2014/main" id="{B1DA53BB-2DCA-8F4B-90E2-59DCB223E208}"/>
              </a:ext>
            </a:extLst>
          </p:cNvPr>
          <p:cNvSpPr txBox="1">
            <a:spLocks noGrp="1"/>
          </p:cNvSpPr>
          <p:nvPr/>
        </p:nvSpPr>
        <p:spPr bwMode="auto">
          <a:xfrm>
            <a:off x="5594350" y="6405563"/>
            <a:ext cx="4279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664" tIns="43832" rIns="87664" bIns="43832" anchor="b"/>
          <a:lstStyle>
            <a:lvl1pPr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2788" indent="-274638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5375" indent="-219075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33525" indent="-219075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71675" indent="-219075" defTabSz="876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28875" indent="-219075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86075" indent="-219075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43275" indent="-219075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0475" indent="-219075" defTabSz="876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AC5A558-C8AA-254D-B6A6-90D00DDD60EF}" type="slidenum">
              <a:rPr lang="sv-SE" altLang="en-SE" sz="1200"/>
              <a:pPr algn="r" eaLnBrk="1" hangingPunct="1"/>
              <a:t>25</a:t>
            </a:fld>
            <a:endParaRPr lang="sv-SE" altLang="en-S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6722-02D1-FA4D-AAC2-811D449CA342}" type="datetimeFigureOut">
              <a:rPr lang="sv-SE" smtClean="0"/>
              <a:t>2022-11-08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A9B7-3F75-764D-AAB1-69996C59ED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282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6722-02D1-FA4D-AAC2-811D449CA342}" type="datetimeFigureOut">
              <a:rPr lang="sv-SE" smtClean="0"/>
              <a:t>2022-11-08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A9B7-3F75-764D-AAB1-69996C59ED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83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6722-02D1-FA4D-AAC2-811D449CA342}" type="datetimeFigureOut">
              <a:rPr lang="sv-SE" smtClean="0"/>
              <a:t>2022-11-08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A9B7-3F75-764D-AAB1-69996C59ED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305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6722-02D1-FA4D-AAC2-811D449CA342}" type="datetimeFigureOut">
              <a:rPr lang="sv-SE" smtClean="0"/>
              <a:t>2022-11-08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A9B7-3F75-764D-AAB1-69996C59ED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732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6722-02D1-FA4D-AAC2-811D449CA342}" type="datetimeFigureOut">
              <a:rPr lang="sv-SE" smtClean="0"/>
              <a:t>2022-11-08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A9B7-3F75-764D-AAB1-69996C59ED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838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6722-02D1-FA4D-AAC2-811D449CA342}" type="datetimeFigureOut">
              <a:rPr lang="sv-SE" smtClean="0"/>
              <a:t>2022-11-08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A9B7-3F75-764D-AAB1-69996C59ED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171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6722-02D1-FA4D-AAC2-811D449CA342}" type="datetimeFigureOut">
              <a:rPr lang="sv-SE" smtClean="0"/>
              <a:t>2022-11-08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A9B7-3F75-764D-AAB1-69996C59ED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198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6722-02D1-FA4D-AAC2-811D449CA342}" type="datetimeFigureOut">
              <a:rPr lang="sv-SE" smtClean="0"/>
              <a:t>2022-11-08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A9B7-3F75-764D-AAB1-69996C59ED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877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6722-02D1-FA4D-AAC2-811D449CA342}" type="datetimeFigureOut">
              <a:rPr lang="sv-SE" smtClean="0"/>
              <a:t>2022-11-08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A9B7-3F75-764D-AAB1-69996C59ED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005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6722-02D1-FA4D-AAC2-811D449CA342}" type="datetimeFigureOut">
              <a:rPr lang="sv-SE" smtClean="0"/>
              <a:t>2022-11-08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A9B7-3F75-764D-AAB1-69996C59ED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708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6722-02D1-FA4D-AAC2-811D449CA342}" type="datetimeFigureOut">
              <a:rPr lang="sv-SE" smtClean="0"/>
              <a:t>2022-11-08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A9B7-3F75-764D-AAB1-69996C59ED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097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46722-02D1-FA4D-AAC2-811D449CA342}" type="datetimeFigureOut">
              <a:rPr lang="sv-SE" smtClean="0"/>
              <a:t>2022-11-08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DA9B7-3F75-764D-AAB1-69996C59ED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314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Matematik och språk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Håkan Lennerstad</a:t>
            </a:r>
          </a:p>
          <a:p>
            <a:r>
              <a:rPr lang="sv-SE" dirty="0"/>
              <a:t>Professor emeritus i matematik</a:t>
            </a:r>
          </a:p>
          <a:p>
            <a:r>
              <a:rPr lang="sv-SE" dirty="0"/>
              <a:t>Blekinge Tekniska Högskola</a:t>
            </a:r>
          </a:p>
        </p:txBody>
      </p:sp>
    </p:spTree>
    <p:extLst>
      <p:ext uri="{BB962C8B-B14F-4D97-AF65-F5344CB8AC3E}">
        <p14:creationId xmlns:p14="http://schemas.microsoft.com/office/powerpoint/2010/main" val="2616884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Matematiken kontra verkligheten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lIns="90000">
            <a:normAutofit/>
          </a:bodyPr>
          <a:lstStyle/>
          <a:p>
            <a:r>
              <a:rPr lang="sv-SE" dirty="0"/>
              <a:t>Axiomen liknar verkligheten. </a:t>
            </a:r>
          </a:p>
          <a:p>
            <a:r>
              <a:rPr lang="sv-SE" dirty="0"/>
              <a:t>Logiken är samma: i matematik och utanför.</a:t>
            </a:r>
          </a:p>
          <a:p>
            <a:r>
              <a:rPr lang="sv-SE" dirty="0"/>
              <a:t>Abstrakta matematiska teorier är </a:t>
            </a:r>
            <a:r>
              <a:rPr lang="sv-SE" b="1" dirty="0"/>
              <a:t>väntande möjligheter</a:t>
            </a:r>
            <a:r>
              <a:rPr lang="sv-SE" dirty="0"/>
              <a:t>.</a:t>
            </a:r>
          </a:p>
          <a:p>
            <a:r>
              <a:rPr lang="sv-SE" dirty="0"/>
              <a:t>Exempel: komplexa tal används alltid i växelströmselektronik.</a:t>
            </a:r>
          </a:p>
          <a:p>
            <a:r>
              <a:rPr lang="sv-SE" dirty="0"/>
              <a:t>Ontologi: det som inte ger motsägelse </a:t>
            </a:r>
            <a:r>
              <a:rPr lang="sv-SE" b="1" dirty="0"/>
              <a:t>finns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001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 kreativitet och logik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Antag vi har ett knepigt problem.</a:t>
            </a:r>
          </a:p>
          <a:p>
            <a:r>
              <a:rPr lang="sv-SE" dirty="0"/>
              <a:t>1. </a:t>
            </a:r>
            <a:r>
              <a:rPr lang="sv-SE" b="1" dirty="0"/>
              <a:t>Kreativitet ger förslag</a:t>
            </a:r>
            <a:r>
              <a:rPr lang="sv-SE" dirty="0"/>
              <a:t>. Vi kanske vi kommer att tänka på 5 möjliga lösningar. </a:t>
            </a:r>
          </a:p>
          <a:p>
            <a:r>
              <a:rPr lang="sv-SE" dirty="0"/>
              <a:t>2. </a:t>
            </a:r>
            <a:r>
              <a:rPr lang="sv-SE" b="1" dirty="0"/>
              <a:t>Logik testar förslagen</a:t>
            </a:r>
            <a:r>
              <a:rPr lang="sv-SE" dirty="0"/>
              <a:t>. Kanske vi upptäcker att 2 av förslagen faktiskt håller.</a:t>
            </a:r>
          </a:p>
          <a:p>
            <a:endParaRPr lang="sv-SE" dirty="0"/>
          </a:p>
          <a:p>
            <a:r>
              <a:rPr lang="sv-SE" dirty="0"/>
              <a:t>Utan kreativitet: inga förslag.</a:t>
            </a:r>
          </a:p>
          <a:p>
            <a:r>
              <a:rPr lang="sv-SE" dirty="0"/>
              <a:t>Utan logik: opålitliga förslag finns kvar.</a:t>
            </a:r>
          </a:p>
        </p:txBody>
      </p:sp>
    </p:spTree>
    <p:extLst>
      <p:ext uri="{BB962C8B-B14F-4D97-AF65-F5344CB8AC3E}">
        <p14:creationId xmlns:p14="http://schemas.microsoft.com/office/powerpoint/2010/main" val="429026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Attityd till språkliga uttryck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Varje mening i naturligt språk vill man förstå.</a:t>
            </a:r>
          </a:p>
          <a:p>
            <a:r>
              <a:rPr lang="sv-SE" dirty="0"/>
              <a:t>En matematisk formel vill man </a:t>
            </a:r>
            <a:r>
              <a:rPr lang="sv-SE" b="1" dirty="0"/>
              <a:t>använda</a:t>
            </a:r>
            <a:r>
              <a:rPr lang="sv-SE" dirty="0"/>
              <a:t> för att räkna fram något.</a:t>
            </a:r>
          </a:p>
          <a:p>
            <a:r>
              <a:rPr lang="sv-SE" dirty="0"/>
              <a:t>Ofta svårt att </a:t>
            </a:r>
            <a:r>
              <a:rPr lang="sv-SE" i="1" dirty="0"/>
              <a:t>förstå</a:t>
            </a:r>
            <a:r>
              <a:rPr lang="sv-SE" dirty="0"/>
              <a:t> en formel.</a:t>
            </a:r>
          </a:p>
          <a:p>
            <a:r>
              <a:rPr lang="sv-SE" dirty="0"/>
              <a:t>En formel är mer </a:t>
            </a:r>
            <a:r>
              <a:rPr lang="sv-SE" i="1" dirty="0"/>
              <a:t>ett verktyg, </a:t>
            </a:r>
            <a:r>
              <a:rPr lang="sv-SE" dirty="0"/>
              <a:t>än </a:t>
            </a:r>
            <a:r>
              <a:rPr lang="sv-SE" i="1" dirty="0"/>
              <a:t>något att förstå</a:t>
            </a:r>
            <a:r>
              <a:rPr lang="sv-SE" dirty="0"/>
              <a:t>. </a:t>
            </a:r>
          </a:p>
          <a:p>
            <a:endParaRPr lang="sv-SE" dirty="0"/>
          </a:p>
          <a:p>
            <a:r>
              <a:rPr lang="sv-SE" dirty="0"/>
              <a:t>Kanske en missuppfattning för språkligt inriktade studenter.</a:t>
            </a:r>
          </a:p>
        </p:txBody>
      </p:sp>
    </p:spTree>
    <p:extLst>
      <p:ext uri="{BB962C8B-B14F-4D97-AF65-F5344CB8AC3E}">
        <p14:creationId xmlns:p14="http://schemas.microsoft.com/office/powerpoint/2010/main" val="367037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Fler språkliga egenheter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1. </a:t>
            </a:r>
            <a:r>
              <a:rPr lang="sv-SE" b="1" dirty="0"/>
              <a:t>Matematiska mer skriftlig än muntlig</a:t>
            </a:r>
            <a:r>
              <a:rPr lang="sv-SE" dirty="0"/>
              <a:t>: Svårt att prata formler på telefon... </a:t>
            </a:r>
          </a:p>
          <a:p>
            <a:r>
              <a:rPr lang="sv-SE" dirty="0"/>
              <a:t>2. </a:t>
            </a:r>
            <a:r>
              <a:rPr lang="sv-SE" b="1" dirty="0"/>
              <a:t>Tecknen är betydelser</a:t>
            </a:r>
            <a:r>
              <a:rPr lang="sv-SE" dirty="0"/>
              <a:t>. Liksom kinesiska, men i europeiska språk är tecknen ljud. Formler uttalas helt olika i olika länder.</a:t>
            </a:r>
          </a:p>
          <a:p>
            <a:pPr marL="0" indent="0">
              <a:buNone/>
            </a:pPr>
            <a:r>
              <a:rPr lang="sv-SE" dirty="0"/>
              <a:t>2 + 3 = 5, ”två plus tre är fem”, </a:t>
            </a:r>
          </a:p>
          <a:p>
            <a:pPr marL="0" indent="0">
              <a:buNone/>
            </a:pPr>
            <a:r>
              <a:rPr lang="sv-SE" dirty="0"/>
              <a:t>”</a:t>
            </a:r>
            <a:r>
              <a:rPr lang="sv-SE" dirty="0" err="1"/>
              <a:t>two</a:t>
            </a:r>
            <a:r>
              <a:rPr lang="sv-SE" dirty="0"/>
              <a:t> and </a:t>
            </a:r>
            <a:r>
              <a:rPr lang="sv-SE" dirty="0" err="1"/>
              <a:t>three</a:t>
            </a:r>
            <a:r>
              <a:rPr lang="sv-SE" dirty="0"/>
              <a:t> is </a:t>
            </a:r>
            <a:r>
              <a:rPr lang="sv-SE" dirty="0" err="1"/>
              <a:t>five</a:t>
            </a:r>
            <a:r>
              <a:rPr lang="sv-SE" dirty="0"/>
              <a:t>”, ”</a:t>
            </a:r>
            <a:r>
              <a:rPr lang="sv-SE" dirty="0" err="1"/>
              <a:t>due</a:t>
            </a:r>
            <a:r>
              <a:rPr lang="sv-SE" dirty="0"/>
              <a:t> </a:t>
            </a:r>
            <a:r>
              <a:rPr lang="sv-SE" dirty="0" err="1"/>
              <a:t>piú</a:t>
            </a:r>
            <a:r>
              <a:rPr lang="sv-SE" dirty="0"/>
              <a:t> tre fa </a:t>
            </a:r>
            <a:r>
              <a:rPr lang="sv-SE" dirty="0" err="1"/>
              <a:t>cinque</a:t>
            </a:r>
            <a:r>
              <a:rPr lang="sv-SE" dirty="0"/>
              <a:t>”,</a:t>
            </a:r>
          </a:p>
          <a:p>
            <a:pPr marL="0" indent="0">
              <a:buNone/>
            </a:pPr>
            <a:r>
              <a:rPr lang="sv-SE" dirty="0"/>
              <a:t>”</a:t>
            </a:r>
            <a:r>
              <a:rPr lang="sv-SE" dirty="0" err="1"/>
              <a:t>cinque</a:t>
            </a:r>
            <a:r>
              <a:rPr lang="sv-SE" dirty="0"/>
              <a:t> </a:t>
            </a:r>
            <a:r>
              <a:rPr lang="sv-SE" dirty="0" err="1"/>
              <a:t>meno</a:t>
            </a:r>
            <a:r>
              <a:rPr lang="sv-SE" dirty="0"/>
              <a:t> </a:t>
            </a:r>
            <a:r>
              <a:rPr lang="sv-SE" dirty="0" err="1"/>
              <a:t>due</a:t>
            </a:r>
            <a:r>
              <a:rPr lang="sv-SE" dirty="0"/>
              <a:t> </a:t>
            </a:r>
            <a:r>
              <a:rPr lang="sv-SE" dirty="0" err="1"/>
              <a:t>é</a:t>
            </a:r>
            <a:r>
              <a:rPr lang="sv-SE" dirty="0"/>
              <a:t> tre”</a:t>
            </a:r>
          </a:p>
        </p:txBody>
      </p:sp>
    </p:spTree>
    <p:extLst>
      <p:ext uri="{BB962C8B-B14F-4D97-AF65-F5344CB8AC3E}">
        <p14:creationId xmlns:p14="http://schemas.microsoft.com/office/powerpoint/2010/main" val="286753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Vilka språk finns i matematik?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Naturligt språk (svenska, danska, engelska, …)</a:t>
            </a:r>
          </a:p>
          <a:p>
            <a:r>
              <a:rPr lang="sv-SE" dirty="0"/>
              <a:t>Matematikens fackspråk – terminologi.</a:t>
            </a:r>
          </a:p>
          <a:p>
            <a:r>
              <a:rPr lang="sv-SE" dirty="0"/>
              <a:t>Formelspråket: </a:t>
            </a:r>
            <a:r>
              <a:rPr lang="sv-SE" b="1" dirty="0"/>
              <a:t>matematiska</a:t>
            </a:r>
            <a:r>
              <a:rPr lang="sv-SE" dirty="0"/>
              <a:t>.</a:t>
            </a:r>
          </a:p>
          <a:p>
            <a:endParaRPr lang="sv-SE" dirty="0"/>
          </a:p>
          <a:p>
            <a:r>
              <a:rPr lang="sv-SE" dirty="0"/>
              <a:t>Naturliga språket pekar ofta på formelspråket.</a:t>
            </a:r>
          </a:p>
          <a:p>
            <a:r>
              <a:rPr lang="sv-SE" b="1" dirty="0"/>
              <a:t>Det viktigaste skrivs i formelspråk.</a:t>
            </a:r>
          </a:p>
          <a:p>
            <a:r>
              <a:rPr lang="sv-SE" dirty="0"/>
              <a:t>Hur är detta språk?</a:t>
            </a:r>
          </a:p>
          <a:p>
            <a:r>
              <a:rPr lang="sv-SE" dirty="0"/>
              <a:t>Hur växelverkar de två språken?</a:t>
            </a:r>
          </a:p>
        </p:txBody>
      </p:sp>
    </p:spTree>
    <p:extLst>
      <p:ext uri="{BB962C8B-B14F-4D97-AF65-F5344CB8AC3E}">
        <p14:creationId xmlns:p14="http://schemas.microsoft.com/office/powerpoint/2010/main" val="169066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D90AE3C-9E8C-9349-8B12-EBEA64B40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698721"/>
              </p:ext>
            </p:extLst>
          </p:nvPr>
        </p:nvGraphicFramePr>
        <p:xfrm>
          <a:off x="662152" y="2626711"/>
          <a:ext cx="7577958" cy="2623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834">
                  <a:extLst>
                    <a:ext uri="{9D8B030D-6E8A-4147-A177-3AD203B41FA5}">
                      <a16:colId xmlns:a16="http://schemas.microsoft.com/office/drawing/2014/main" val="2688028485"/>
                    </a:ext>
                  </a:extLst>
                </a:gridCol>
                <a:gridCol w="2301766">
                  <a:extLst>
                    <a:ext uri="{9D8B030D-6E8A-4147-A177-3AD203B41FA5}">
                      <a16:colId xmlns:a16="http://schemas.microsoft.com/office/drawing/2014/main" val="146586424"/>
                    </a:ext>
                  </a:extLst>
                </a:gridCol>
                <a:gridCol w="3920358">
                  <a:extLst>
                    <a:ext uri="{9D8B030D-6E8A-4147-A177-3AD203B41FA5}">
                      <a16:colId xmlns:a16="http://schemas.microsoft.com/office/drawing/2014/main" val="3570944314"/>
                    </a:ext>
                  </a:extLst>
                </a:gridCol>
              </a:tblGrid>
              <a:tr h="628308">
                <a:tc>
                  <a:txBody>
                    <a:bodyPr/>
                    <a:lstStyle/>
                    <a:p>
                      <a:r>
                        <a:rPr lang="en-SE" dirty="0"/>
                        <a:t>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E" dirty="0"/>
                        <a:t>Naturligt språk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E" dirty="0"/>
                        <a:t>Matematiskt fackspråk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020041"/>
                  </a:ext>
                </a:extLst>
              </a:tr>
              <a:tr h="364020">
                <a:tc>
                  <a:txBody>
                    <a:bodyPr/>
                    <a:lstStyle/>
                    <a:p>
                      <a:r>
                        <a:rPr lang="en-SE" dirty="0"/>
                        <a:t>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E" dirty="0"/>
                        <a:t>En sorts föreläsning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E" dirty="0"/>
                        <a:t>Numerisk storhet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533904"/>
                  </a:ext>
                </a:extLst>
              </a:tr>
              <a:tr h="364020">
                <a:tc>
                  <a:txBody>
                    <a:bodyPr/>
                    <a:lstStyle/>
                    <a:p>
                      <a:r>
                        <a:rPr lang="en-SE" dirty="0"/>
                        <a:t>Rot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E" dirty="0"/>
                        <a:t>Växtdel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E" dirty="0"/>
                        <a:t>Lösning till ekvation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27702"/>
                  </a:ext>
                </a:extLst>
              </a:tr>
              <a:tr h="364020">
                <a:tc>
                  <a:txBody>
                    <a:bodyPr/>
                    <a:lstStyle/>
                    <a:p>
                      <a:r>
                        <a:rPr lang="en-SE" dirty="0"/>
                        <a:t>Lösning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E" dirty="0"/>
                        <a:t>Vätskeblandning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E" dirty="0"/>
                        <a:t>Svar eller beräkning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550602"/>
                  </a:ext>
                </a:extLst>
              </a:tr>
              <a:tr h="897583">
                <a:tc>
                  <a:txBody>
                    <a:bodyPr/>
                    <a:lstStyle/>
                    <a:p>
                      <a:r>
                        <a:rPr lang="en-SE" dirty="0"/>
                        <a:t>Förlänga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E" dirty="0"/>
                        <a:t>Göra något längre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E" dirty="0"/>
                        <a:t>Multiplicera täljare och nämnare med samma 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082750"/>
                  </a:ext>
                </a:extLst>
              </a:tr>
            </a:tbl>
          </a:graphicData>
        </a:graphic>
      </p:graphicFrame>
      <p:sp>
        <p:nvSpPr>
          <p:cNvPr id="5" name="Rubrik 1">
            <a:extLst>
              <a:ext uri="{FF2B5EF4-FFF2-40B4-BE49-F238E27FC236}">
                <a16:creationId xmlns:a16="http://schemas.microsoft.com/office/drawing/2014/main" id="{D45F96B5-797B-0547-9A58-90AF3D27BBA0}"/>
              </a:ext>
            </a:extLst>
          </p:cNvPr>
          <p:cNvSpPr txBox="1">
            <a:spLocks/>
          </p:cNvSpPr>
          <p:nvPr/>
        </p:nvSpPr>
        <p:spPr>
          <a:xfrm>
            <a:off x="457200" y="46511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Några skillnader naturligt språk – matematiskt fackspråk</a:t>
            </a:r>
          </a:p>
        </p:txBody>
      </p:sp>
    </p:spTree>
    <p:extLst>
      <p:ext uri="{BB962C8B-B14F-4D97-AF65-F5344CB8AC3E}">
        <p14:creationId xmlns:p14="http://schemas.microsoft.com/office/powerpoint/2010/main" val="797866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Ett problem i fackspråket:</a:t>
            </a:r>
            <a:br>
              <a:rPr lang="sv-SE" dirty="0"/>
            </a:br>
            <a:r>
              <a:rPr lang="sv-SE" dirty="0"/>
              <a:t>”Lösning” är dubbeltydigt!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”Lösningen är x = 5”. </a:t>
            </a:r>
            <a:r>
              <a:rPr lang="sv-SE" b="1" dirty="0"/>
              <a:t>Svaret</a:t>
            </a:r>
            <a:r>
              <a:rPr lang="sv-SE" dirty="0"/>
              <a:t>.</a:t>
            </a:r>
          </a:p>
          <a:p>
            <a:r>
              <a:rPr lang="sv-SE" dirty="0"/>
              <a:t>”Skriv tydliga lösningar”. </a:t>
            </a:r>
            <a:r>
              <a:rPr lang="sv-SE" b="1" dirty="0"/>
              <a:t>Resonemanget</a:t>
            </a:r>
            <a:r>
              <a:rPr lang="sv-SE" dirty="0"/>
              <a:t>.</a:t>
            </a:r>
          </a:p>
          <a:p>
            <a:r>
              <a:rPr lang="sv-SE" dirty="0"/>
              <a:t>Läraren säger: ”Låt oss hitta en lösning!”</a:t>
            </a:r>
          </a:p>
          <a:p>
            <a:r>
              <a:rPr lang="sv-SE" dirty="0"/>
              <a:t>Några tänker på svaret. Några på resonemanget. Ständiga missuppfattningar!</a:t>
            </a:r>
          </a:p>
          <a:p>
            <a:endParaRPr lang="sv-SE" dirty="0"/>
          </a:p>
          <a:p>
            <a:r>
              <a:rPr lang="sv-SE" dirty="0"/>
              <a:t>Man kan säga ”resonemang” och ”svar”.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2970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formelspråk?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lIns="90000"/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Tankeeffektivitet.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Uttrycker </a:t>
            </a:r>
            <a:r>
              <a:rPr lang="sv-SE" b="1" dirty="0"/>
              <a:t>enbart</a:t>
            </a:r>
            <a:r>
              <a:rPr lang="sv-SE" dirty="0"/>
              <a:t> numeriska eller logiska storheter. Alltså tydligare.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Internationellt språk. Olika uttal, samma tecken. Så är inte retorisk matematik.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Öppnade för programmeringsspråk för datorer.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97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Formelspråket är ungt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lIns="90000"/>
          <a:lstStyle/>
          <a:p>
            <a:r>
              <a:rPr lang="sv-SE" dirty="0"/>
              <a:t>Det mesta av formelspråket började utvecklas på 1600-talet.</a:t>
            </a:r>
          </a:p>
          <a:p>
            <a:r>
              <a:rPr lang="sv-SE" dirty="0"/>
              <a:t>Så man kan </a:t>
            </a:r>
            <a:r>
              <a:rPr lang="sv-SE" b="1" dirty="0"/>
              <a:t>översätta</a:t>
            </a:r>
            <a:r>
              <a:rPr lang="sv-SE" dirty="0"/>
              <a:t> tillbaka till retorisk matematik. </a:t>
            </a:r>
          </a:p>
          <a:p>
            <a:r>
              <a:rPr lang="sv-SE" dirty="0"/>
              <a:t>Det visar hur formelspråket fungerar.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447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97913-DECC-4E4D-99F3-37AFE9E06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Exempel på översättning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3B833-1AD5-1946-92B9-F7A26AB5D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altLang="en-SE" dirty="0"/>
              <a:t>Översätt 0.5 ∙ x = x/2 (matematiska).</a:t>
            </a:r>
          </a:p>
          <a:p>
            <a:r>
              <a:rPr lang="sv-SE" altLang="en-SE" sz="2800" u="sng" dirty="0"/>
              <a:t>0.5</a:t>
            </a:r>
            <a:r>
              <a:rPr lang="sv-SE" altLang="en-SE" sz="2800" dirty="0"/>
              <a:t>       </a:t>
            </a:r>
            <a:r>
              <a:rPr lang="sv-SE" altLang="en-SE" sz="2800" u="sng" dirty="0"/>
              <a:t>  ∙  </a:t>
            </a:r>
            <a:r>
              <a:rPr lang="sv-SE" altLang="en-SE" sz="2800" dirty="0"/>
              <a:t>      </a:t>
            </a:r>
            <a:r>
              <a:rPr lang="sv-SE" altLang="en-SE" sz="2800" u="sng" dirty="0"/>
              <a:t> x </a:t>
            </a:r>
            <a:r>
              <a:rPr lang="sv-SE" altLang="en-SE" sz="2800" dirty="0"/>
              <a:t>           </a:t>
            </a:r>
            <a:r>
              <a:rPr lang="sv-SE" altLang="en-SE" sz="2800" u="sng" dirty="0"/>
              <a:t> = </a:t>
            </a:r>
            <a:r>
              <a:rPr lang="sv-SE" altLang="en-SE" sz="2800" dirty="0"/>
              <a:t>                   </a:t>
            </a:r>
            <a:r>
              <a:rPr lang="sv-SE" altLang="en-SE" sz="2800" u="sng" dirty="0"/>
              <a:t>  x  </a:t>
            </a:r>
            <a:r>
              <a:rPr lang="sv-SE" altLang="en-SE" sz="2800" dirty="0"/>
              <a:t>      </a:t>
            </a:r>
            <a:r>
              <a:rPr lang="sv-SE" altLang="en-SE" sz="2800" u="sng" dirty="0"/>
              <a:t>  /  </a:t>
            </a:r>
            <a:r>
              <a:rPr lang="sv-SE" altLang="en-SE" sz="2800" dirty="0"/>
              <a:t>      </a:t>
            </a:r>
            <a:r>
              <a:rPr lang="sv-SE" altLang="en-SE" sz="2800" u="sng" dirty="0"/>
              <a:t> 2</a:t>
            </a:r>
            <a:endParaRPr lang="sv-SE" altLang="en-SE" u="sng" dirty="0"/>
          </a:p>
          <a:p>
            <a:r>
              <a:rPr lang="sv-SE" altLang="en-SE" sz="2200" u="sng" dirty="0"/>
              <a:t>En halv</a:t>
            </a:r>
            <a:r>
              <a:rPr lang="sv-SE" altLang="en-SE" sz="2200" dirty="0"/>
              <a:t> </a:t>
            </a:r>
            <a:r>
              <a:rPr lang="sv-SE" altLang="en-SE" sz="2200" u="sng" dirty="0"/>
              <a:t>gånger</a:t>
            </a:r>
            <a:r>
              <a:rPr lang="sv-SE" altLang="en-SE" sz="2200" dirty="0"/>
              <a:t>  </a:t>
            </a:r>
            <a:r>
              <a:rPr lang="sv-SE" altLang="en-SE" sz="2200" u="sng" dirty="0"/>
              <a:t>ett tal </a:t>
            </a:r>
            <a:r>
              <a:rPr lang="sv-SE" altLang="en-SE" sz="2200" dirty="0"/>
              <a:t> </a:t>
            </a:r>
            <a:r>
              <a:rPr lang="sv-SE" altLang="en-SE" sz="2200" u="sng" dirty="0"/>
              <a:t>har samma värde som</a:t>
            </a:r>
            <a:r>
              <a:rPr lang="sv-SE" altLang="en-SE" sz="2200" dirty="0"/>
              <a:t>  </a:t>
            </a:r>
            <a:r>
              <a:rPr lang="sv-SE" altLang="en-SE" sz="2200" u="sng" dirty="0"/>
              <a:t>talet </a:t>
            </a:r>
            <a:r>
              <a:rPr lang="sv-SE" altLang="en-SE" sz="2200" dirty="0"/>
              <a:t> </a:t>
            </a:r>
            <a:r>
              <a:rPr lang="sv-SE" altLang="en-SE" sz="2200" u="sng" dirty="0"/>
              <a:t>delat med</a:t>
            </a:r>
            <a:r>
              <a:rPr lang="sv-SE" altLang="en-SE" sz="2200" dirty="0"/>
              <a:t>  </a:t>
            </a:r>
            <a:r>
              <a:rPr lang="sv-SE" altLang="en-SE" sz="2200" u="sng" dirty="0"/>
              <a:t>två</a:t>
            </a:r>
            <a:endParaRPr lang="sv-SE" altLang="en-SE" dirty="0"/>
          </a:p>
          <a:p>
            <a:r>
              <a:rPr lang="sv-SE" altLang="en-SE" dirty="0"/>
              <a:t>Samma innehåll, olika språk.</a:t>
            </a:r>
          </a:p>
          <a:p>
            <a:r>
              <a:rPr lang="sv-SE" altLang="en-SE" dirty="0"/>
              <a:t>Förklarar hur formeln fungerar!</a:t>
            </a:r>
          </a:p>
          <a:p>
            <a:r>
              <a:rPr lang="sv-SE" altLang="en-SE" i="1" dirty="0"/>
              <a:t>Förklaring</a:t>
            </a:r>
            <a:r>
              <a:rPr lang="sv-SE" altLang="en-SE" dirty="0"/>
              <a:t>: ”Att multiplicera med 0.5 är samma som att dividera med 2.”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03674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Matematikens dilemma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”Denna matte har väl inte med verkligheten att göra?”</a:t>
            </a:r>
          </a:p>
          <a:p>
            <a:r>
              <a:rPr lang="sv-SE" sz="2800" dirty="0"/>
              <a:t>Tvärtom: med </a:t>
            </a:r>
            <a:r>
              <a:rPr lang="sv-SE" sz="2800" b="1" dirty="0"/>
              <a:t>många</a:t>
            </a:r>
            <a:r>
              <a:rPr lang="sv-SE" sz="2800" dirty="0"/>
              <a:t> verkligheter </a:t>
            </a:r>
            <a:r>
              <a:rPr lang="sv-SE" sz="2800" b="1" dirty="0"/>
              <a:t>på en gång</a:t>
            </a:r>
            <a:r>
              <a:rPr lang="sv-SE" sz="2800" dirty="0"/>
              <a:t>!</a:t>
            </a:r>
          </a:p>
          <a:p>
            <a:r>
              <a:rPr lang="sv-SE" sz="2800" dirty="0"/>
              <a:t>Fysik, kemi, datalogi, statistik, biologi, ekonomi, medicin, mekanik …</a:t>
            </a:r>
          </a:p>
          <a:p>
            <a:r>
              <a:rPr lang="sv-SE" sz="2800" dirty="0"/>
              <a:t>Varför verkar det vara tvärtom?</a:t>
            </a:r>
          </a:p>
          <a:p>
            <a:r>
              <a:rPr lang="sv-SE" sz="2800" dirty="0"/>
              <a:t>För vi skriver</a:t>
            </a:r>
            <a:r>
              <a:rPr lang="sv-SE" sz="2800" b="1" dirty="0"/>
              <a:t> </a:t>
            </a:r>
            <a:r>
              <a:rPr lang="sv-SE" sz="2800" dirty="0"/>
              <a:t>matematik</a:t>
            </a:r>
            <a:r>
              <a:rPr lang="sv-SE" sz="2800" b="1" dirty="0"/>
              <a:t> oberoende av tillämpningarna</a:t>
            </a:r>
            <a:r>
              <a:rPr lang="sv-SE" sz="2800" dirty="0"/>
              <a:t>, i ett </a:t>
            </a:r>
            <a:r>
              <a:rPr lang="sv-SE" sz="2800" b="1" dirty="0"/>
              <a:t>eget</a:t>
            </a:r>
            <a:r>
              <a:rPr lang="sv-SE" sz="2800" dirty="0"/>
              <a:t> formelspråk.</a:t>
            </a:r>
          </a:p>
          <a:p>
            <a:r>
              <a:rPr lang="sv-SE" sz="2800" dirty="0"/>
              <a:t>Tillämpningarna syns inte i det språket. Abstrakt.</a:t>
            </a:r>
          </a:p>
          <a:p>
            <a:endParaRPr lang="sv-SE" sz="2800" dirty="0"/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00401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Översättning, 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fr-FR" dirty="0" err="1"/>
              <a:t>Matematiska</a:t>
            </a:r>
            <a:r>
              <a:rPr lang="fr-FR" dirty="0"/>
              <a:t>: </a:t>
            </a:r>
            <a:r>
              <a:rPr lang="fr-FR" i="1" dirty="0"/>
              <a:t>x</a:t>
            </a:r>
            <a:r>
              <a:rPr lang="fr-FR" baseline="30000" dirty="0"/>
              <a:t>2</a:t>
            </a:r>
            <a:r>
              <a:rPr lang="fr-FR" dirty="0"/>
              <a:t> = 1 </a:t>
            </a:r>
            <a:r>
              <a:rPr lang="fr-FR" dirty="0">
                <a:sym typeface="Symbol"/>
              </a:rPr>
              <a:t></a:t>
            </a:r>
            <a:r>
              <a:rPr lang="fr-FR" dirty="0"/>
              <a:t> </a:t>
            </a:r>
            <a:r>
              <a:rPr lang="fr-FR" i="1" dirty="0"/>
              <a:t>x</a:t>
            </a:r>
            <a:r>
              <a:rPr lang="fr-FR" dirty="0"/>
              <a:t> = 1 </a:t>
            </a:r>
            <a:r>
              <a:rPr lang="fr-FR" dirty="0">
                <a:sym typeface="Symbol"/>
              </a:rPr>
              <a:t></a:t>
            </a:r>
            <a:r>
              <a:rPr lang="fr-FR" dirty="0"/>
              <a:t> </a:t>
            </a:r>
            <a:r>
              <a:rPr lang="fr-FR" i="1" dirty="0"/>
              <a:t>x</a:t>
            </a:r>
            <a:r>
              <a:rPr lang="fr-FR" dirty="0"/>
              <a:t> =  –1.</a:t>
            </a:r>
          </a:p>
          <a:p>
            <a:pPr marL="0" indent="0">
              <a:buNone/>
            </a:pPr>
            <a:r>
              <a:rPr lang="fr-FR" dirty="0"/>
              <a:t>Svenska: Om </a:t>
            </a:r>
            <a:r>
              <a:rPr lang="fr-FR" dirty="0" err="1"/>
              <a:t>ett</a:t>
            </a:r>
            <a:r>
              <a:rPr lang="fr-FR" dirty="0"/>
              <a:t> </a:t>
            </a:r>
            <a:r>
              <a:rPr lang="fr-FR" dirty="0" err="1"/>
              <a:t>tals</a:t>
            </a:r>
            <a:r>
              <a:rPr lang="fr-FR" dirty="0"/>
              <a:t> </a:t>
            </a:r>
            <a:r>
              <a:rPr lang="fr-FR" dirty="0" err="1"/>
              <a:t>kvadrat</a:t>
            </a:r>
            <a:r>
              <a:rPr lang="fr-FR" dirty="0"/>
              <a:t> </a:t>
            </a:r>
            <a:r>
              <a:rPr lang="fr-FR" dirty="0" err="1"/>
              <a:t>är</a:t>
            </a:r>
            <a:r>
              <a:rPr lang="fr-FR" dirty="0"/>
              <a:t> 1 </a:t>
            </a:r>
            <a:r>
              <a:rPr lang="fr-FR" dirty="0" err="1"/>
              <a:t>så</a:t>
            </a:r>
            <a:r>
              <a:rPr lang="fr-FR" dirty="0"/>
              <a:t> </a:t>
            </a:r>
            <a:r>
              <a:rPr lang="fr-FR" dirty="0" err="1"/>
              <a:t>måste</a:t>
            </a:r>
            <a:r>
              <a:rPr lang="fr-FR" dirty="0"/>
              <a:t> talet vara 1 </a:t>
            </a:r>
            <a:r>
              <a:rPr lang="fr-FR" dirty="0" err="1"/>
              <a:t>eller</a:t>
            </a:r>
            <a:r>
              <a:rPr lang="fr-FR" dirty="0"/>
              <a:t> -1. </a:t>
            </a:r>
          </a:p>
          <a:p>
            <a:pPr marL="0" indent="0">
              <a:buNone/>
            </a:pPr>
            <a:endParaRPr lang="fr-FR" dirty="0"/>
          </a:p>
          <a:p>
            <a:r>
              <a:rPr lang="sv-SE" altLang="en-SE" dirty="0"/>
              <a:t>Översättningar kan bli olika – rikedomen bakom formlerna kommer fram! </a:t>
            </a:r>
          </a:p>
          <a:p>
            <a:r>
              <a:rPr lang="sv-SE" altLang="en-SE" dirty="0"/>
              <a:t>Som är stumt om man bara ser formler.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855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hållet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 Kalle är tre år äldre än Anna. </a:t>
            </a:r>
          </a:p>
          <a:p>
            <a:r>
              <a:rPr lang="sv-SE" dirty="0"/>
              <a:t>    k    =     3         +               a.</a:t>
            </a:r>
          </a:p>
          <a:p>
            <a:endParaRPr lang="sv-SE" dirty="0"/>
          </a:p>
          <a:p>
            <a:r>
              <a:rPr lang="sv-SE" dirty="0"/>
              <a:t>Översättningar åt andra hållet är formulering av matematiskt problem.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947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Distinktioner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altLang="en-SE" b="1" u="sng" dirty="0"/>
              <a:t>Förklaring</a:t>
            </a:r>
            <a:r>
              <a:rPr lang="sv-SE" altLang="en-SE" dirty="0"/>
              <a:t>: </a:t>
            </a:r>
            <a:r>
              <a:rPr lang="sv-SE" altLang="en-SE" i="1" dirty="0"/>
              <a:t>Samma generalitet.  </a:t>
            </a:r>
          </a:p>
          <a:p>
            <a:r>
              <a:rPr lang="sv-SE" altLang="en-SE" dirty="0"/>
              <a:t>Förhoppning: innehållet blir mer begripligt.</a:t>
            </a:r>
          </a:p>
          <a:p>
            <a:endParaRPr lang="sv-SE" altLang="en-SE" dirty="0"/>
          </a:p>
          <a:p>
            <a:r>
              <a:rPr lang="sv-SE" altLang="en-SE" b="1" u="sng" dirty="0"/>
              <a:t>Översättning</a:t>
            </a:r>
            <a:r>
              <a:rPr lang="sv-SE" altLang="en-SE" dirty="0"/>
              <a:t>: </a:t>
            </a:r>
            <a:r>
              <a:rPr lang="sv-SE" altLang="en-SE" i="1" dirty="0"/>
              <a:t>Samma generalitet. </a:t>
            </a:r>
          </a:p>
          <a:p>
            <a:r>
              <a:rPr lang="sv-SE" altLang="en-SE" dirty="0"/>
              <a:t>Förhoppning: formeln blir mer begriplig.</a:t>
            </a:r>
          </a:p>
          <a:p>
            <a:endParaRPr lang="sv-SE" altLang="en-SE" dirty="0"/>
          </a:p>
          <a:p>
            <a:r>
              <a:rPr lang="sv-SE" altLang="en-SE" b="1" u="sng" dirty="0"/>
              <a:t>Tillämpning</a:t>
            </a:r>
            <a:r>
              <a:rPr lang="sv-SE" altLang="en-SE" dirty="0"/>
              <a:t>: </a:t>
            </a:r>
            <a:r>
              <a:rPr lang="sv-SE" altLang="en-SE" i="1" dirty="0"/>
              <a:t>Lägre generalitet. </a:t>
            </a:r>
          </a:p>
          <a:p>
            <a:r>
              <a:rPr lang="sv-SE" altLang="en-SE" dirty="0"/>
              <a:t>Ger ett konkret exempel.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763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SE" dirty="0" err="1"/>
              <a:t>Matematiskans</a:t>
            </a:r>
            <a:r>
              <a:rPr lang="sv-SE" altLang="en-SE" dirty="0"/>
              <a:t> alfabet</a:t>
            </a:r>
            <a:br>
              <a:rPr lang="sv-SE" altLang="en-SE" b="1" dirty="0"/>
            </a:br>
            <a:r>
              <a:rPr lang="sv-SE" altLang="en-SE" dirty="0"/>
              <a:t>0,1,2,3,4,5,6,7,8,9,=,+,-,&lt;,&gt;,…</a:t>
            </a:r>
            <a:endParaRPr lang="sv-SE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3B09B1D-8E9E-7B46-B1D0-4BCFFA6D4B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eaLnBrk="1" hangingPunct="1">
              <a:buNone/>
            </a:pPr>
            <a:endParaRPr lang="sv-SE" altLang="en-SE" dirty="0"/>
          </a:p>
          <a:p>
            <a:pPr marR="0" algn="l" eaLnBrk="1" hangingPunct="1"/>
            <a:r>
              <a:rPr lang="sv-SE" altLang="en-SE" dirty="0"/>
              <a:t>Hur många symboler för operationer?</a:t>
            </a:r>
          </a:p>
          <a:p>
            <a:pPr marR="0" algn="l" eaLnBrk="1" hangingPunct="1"/>
            <a:r>
              <a:rPr lang="sv-SE" altLang="en-SE" dirty="0"/>
              <a:t>Addition: +</a:t>
            </a:r>
          </a:p>
          <a:p>
            <a:pPr marR="0" algn="l" eaLnBrk="1" hangingPunct="1"/>
            <a:r>
              <a:rPr lang="sv-SE" altLang="en-SE" dirty="0"/>
              <a:t>Subtraktion: – (operation, del av tal).</a:t>
            </a:r>
          </a:p>
          <a:p>
            <a:pPr marR="0" algn="l" eaLnBrk="1" hangingPunct="1"/>
            <a:r>
              <a:rPr lang="sv-SE" altLang="en-SE" dirty="0"/>
              <a:t>Multiplikation: </a:t>
            </a:r>
            <a:r>
              <a:rPr lang="en-US" altLang="en-SE" dirty="0"/>
              <a:t>·,  ×,  </a:t>
            </a:r>
            <a:r>
              <a:rPr lang="sv-SE" altLang="en-SE" dirty="0"/>
              <a:t>*, ingenting (3x) </a:t>
            </a:r>
          </a:p>
          <a:p>
            <a:pPr marR="0" algn="l" eaLnBrk="1" hangingPunct="1"/>
            <a:r>
              <a:rPr lang="sv-SE" altLang="en-SE" dirty="0"/>
              <a:t>Division: /, –, </a:t>
            </a:r>
            <a:r>
              <a:rPr lang="en-US" altLang="en-SE" dirty="0"/>
              <a:t>÷ </a:t>
            </a:r>
            <a:endParaRPr lang="sv-SE" altLang="en-SE" dirty="0"/>
          </a:p>
          <a:p>
            <a:pPr marR="0" algn="l" eaLnBrk="1" hangingPunct="1"/>
            <a:endParaRPr lang="sv-SE" altLang="en-SE" dirty="0"/>
          </a:p>
          <a:p>
            <a:pPr marR="0" algn="l" eaLnBrk="1" hangingPunct="1"/>
            <a:r>
              <a:rPr lang="sv-SE" altLang="en-SE" dirty="0"/>
              <a:t>Både synonymer och dubbelbetydelser.</a:t>
            </a:r>
          </a:p>
          <a:p>
            <a:pPr marR="0" algn="l" eaLnBrk="1" hangingPunct="1"/>
            <a:endParaRPr lang="sv-SE" altLang="en-SE" sz="2800" dirty="0"/>
          </a:p>
        </p:txBody>
      </p:sp>
    </p:spTree>
    <p:extLst>
      <p:ext uri="{BB962C8B-B14F-4D97-AF65-F5344CB8AC3E}">
        <p14:creationId xmlns:p14="http://schemas.microsoft.com/office/powerpoint/2010/main" val="418597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E6873BAF-E060-9043-B797-DF1E56D3F7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04031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v-SE" altLang="en-SE" dirty="0"/>
              <a:t>Parenteser  ”(  ,  )” finns i båda språken.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v-SE" altLang="en-SE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v-SE" altLang="en-SE" b="1" dirty="0"/>
              <a:t>Svenska</a:t>
            </a:r>
            <a:r>
              <a:rPr lang="sv-SE" altLang="en-SE" dirty="0"/>
              <a:t>: något som kan utelämnas.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v-SE" altLang="en-SE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v-SE" altLang="en-SE" b="1" dirty="0"/>
              <a:t>Matematiska</a:t>
            </a:r>
            <a:r>
              <a:rPr lang="sv-SE" altLang="en-SE" dirty="0"/>
              <a:t>: operation som ska utföras först,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v-SE" altLang="en-SE" dirty="0"/>
              <a:t>med högst prioritet.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v-SE" altLang="en-SE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v-SE" altLang="en-SE" dirty="0"/>
              <a:t>Och två betydelser: 2(x + y) = 2x + 2y men inte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v-SE" altLang="en-SE" dirty="0"/>
              <a:t>f(2x) = 2f(x).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v-SE" altLang="en-SE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v-SE" altLang="en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Platshållare för innehåll 1">
            <a:extLst>
              <a:ext uri="{FF2B5EF4-FFF2-40B4-BE49-F238E27FC236}">
                <a16:creationId xmlns:a16="http://schemas.microsoft.com/office/drawing/2014/main" id="{5AF8C12E-AD58-834D-92B5-ECE97E45492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57188" y="1500188"/>
            <a:ext cx="8229600" cy="452596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3" pitchFamily="2" charset="2"/>
              <a:buNone/>
            </a:pPr>
            <a:endParaRPr lang="sv-SE" altLang="en-SE" dirty="0"/>
          </a:p>
          <a:p>
            <a:pPr eaLnBrk="1" hangingPunct="1">
              <a:buFont typeface="Wingdings 3" pitchFamily="2" charset="2"/>
              <a:buNone/>
            </a:pPr>
            <a:r>
              <a:rPr lang="sv-SE" altLang="en-SE" dirty="0"/>
              <a:t>Exempel 1: ½, 30/60, 0.5, 50%, 2</a:t>
            </a:r>
            <a:r>
              <a:rPr lang="sv-SE" altLang="en-SE" baseline="30000" dirty="0"/>
              <a:t>-1</a:t>
            </a:r>
            <a:r>
              <a:rPr lang="sv-SE" altLang="en-SE" dirty="0"/>
              <a:t>, ”hälften”.</a:t>
            </a:r>
          </a:p>
          <a:p>
            <a:pPr eaLnBrk="1" hangingPunct="1">
              <a:buFont typeface="Wingdings 3" pitchFamily="2" charset="2"/>
              <a:buNone/>
            </a:pPr>
            <a:endParaRPr lang="sv-SE" altLang="en-SE" dirty="0"/>
          </a:p>
          <a:p>
            <a:pPr eaLnBrk="1" hangingPunct="1">
              <a:buFont typeface="Wingdings 3" pitchFamily="2" charset="2"/>
              <a:buNone/>
            </a:pPr>
            <a:r>
              <a:rPr lang="sv-SE" altLang="en-SE" dirty="0"/>
              <a:t>Exempel 2: -1, 3/(-3), </a:t>
            </a:r>
            <a:r>
              <a:rPr lang="sv-SE" altLang="en-SE" dirty="0" err="1"/>
              <a:t>e</a:t>
            </a:r>
            <a:r>
              <a:rPr lang="sv-SE" altLang="en-SE" baseline="30000" dirty="0" err="1"/>
              <a:t>i</a:t>
            </a:r>
            <a:r>
              <a:rPr lang="sv-SE" altLang="en-SE" baseline="30000" dirty="0">
                <a:sym typeface="Symbol" pitchFamily="2" charset="2"/>
              </a:rPr>
              <a:t></a:t>
            </a:r>
            <a:r>
              <a:rPr lang="sv-SE" altLang="en-SE" dirty="0"/>
              <a:t>, cos </a:t>
            </a:r>
            <a:r>
              <a:rPr lang="sv-SE" altLang="en-SE" dirty="0">
                <a:sym typeface="Symbol" pitchFamily="2" charset="2"/>
              </a:rPr>
              <a:t></a:t>
            </a:r>
            <a:r>
              <a:rPr lang="sv-SE" altLang="en-SE" dirty="0"/>
              <a:t>, -0,999… .</a:t>
            </a:r>
          </a:p>
          <a:p>
            <a:pPr eaLnBrk="1" hangingPunct="1">
              <a:buFont typeface="Wingdings 3" pitchFamily="2" charset="2"/>
              <a:buNone/>
            </a:pPr>
            <a:endParaRPr lang="sv-SE" altLang="en-SE" dirty="0"/>
          </a:p>
          <a:p>
            <a:pPr eaLnBrk="1" hangingPunct="1">
              <a:buFont typeface="Wingdings 3" pitchFamily="2" charset="2"/>
              <a:buNone/>
            </a:pPr>
            <a:r>
              <a:rPr lang="sv-SE" altLang="en-SE" dirty="0"/>
              <a:t>Exempel 3: x</a:t>
            </a:r>
            <a:r>
              <a:rPr lang="sv-SE" altLang="en-SE" baseline="30000" dirty="0"/>
              <a:t>2</a:t>
            </a:r>
            <a:r>
              <a:rPr lang="sv-SE" altLang="en-SE" dirty="0"/>
              <a:t>, </a:t>
            </a:r>
            <a:r>
              <a:rPr lang="sv-SE" altLang="en-SE" dirty="0" err="1"/>
              <a:t>x</a:t>
            </a:r>
            <a:r>
              <a:rPr lang="sv-SE" altLang="en-SE" dirty="0" err="1">
                <a:sym typeface="Symbol" pitchFamily="2" charset="2"/>
              </a:rPr>
              <a:t></a:t>
            </a:r>
            <a:r>
              <a:rPr lang="sv-SE" altLang="en-SE" dirty="0" err="1"/>
              <a:t>x</a:t>
            </a:r>
            <a:r>
              <a:rPr lang="sv-SE" altLang="en-SE" dirty="0"/>
              <a:t>, x</a:t>
            </a:r>
            <a:r>
              <a:rPr lang="sv-SE" altLang="en-SE" baseline="30000" dirty="0"/>
              <a:t>4</a:t>
            </a:r>
            <a:r>
              <a:rPr lang="sv-SE" altLang="en-SE" dirty="0"/>
              <a:t>/x</a:t>
            </a:r>
            <a:r>
              <a:rPr lang="sv-SE" altLang="en-SE" baseline="30000" dirty="0"/>
              <a:t>2</a:t>
            </a:r>
            <a:r>
              <a:rPr lang="sv-SE" altLang="en-SE" dirty="0"/>
              <a:t>, 2</a:t>
            </a:r>
            <a:r>
              <a:rPr lang="sv-SE" altLang="en-SE" sz="3200" dirty="0">
                <a:cs typeface="Lucida Sans Unicode" panose="020B0602030504020204" pitchFamily="34" charset="0"/>
              </a:rPr>
              <a:t>∫</a:t>
            </a:r>
            <a:r>
              <a:rPr lang="sv-SE" altLang="en-SE" dirty="0"/>
              <a:t>xdx.</a:t>
            </a:r>
          </a:p>
          <a:p>
            <a:pPr eaLnBrk="1" hangingPunct="1">
              <a:buFont typeface="Wingdings 3" pitchFamily="2" charset="2"/>
              <a:buNone/>
            </a:pPr>
            <a:endParaRPr lang="sv-SE" altLang="en-SE" dirty="0"/>
          </a:p>
          <a:p>
            <a:pPr eaLnBrk="1" hangingPunct="1">
              <a:buFont typeface="Wingdings 3" pitchFamily="2" charset="2"/>
              <a:buNone/>
            </a:pPr>
            <a:r>
              <a:rPr lang="sv-SE" altLang="en-SE" dirty="0"/>
              <a:t>Karaktäristiskt. Annars inga kalkyler och bevis.  </a:t>
            </a:r>
          </a:p>
          <a:p>
            <a:pPr eaLnBrk="1" hangingPunct="1">
              <a:buFont typeface="Wingdings 3" pitchFamily="2" charset="2"/>
              <a:buNone/>
            </a:pPr>
            <a:endParaRPr lang="sv-SE" altLang="en-SE" dirty="0"/>
          </a:p>
          <a:p>
            <a:pPr eaLnBrk="1" hangingPunct="1">
              <a:buFont typeface="Wingdings 3" pitchFamily="2" charset="2"/>
              <a:buNone/>
            </a:pPr>
            <a:endParaRPr lang="sv-SE" altLang="en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2ABA163-58C4-B544-8B8E-9E3BB03F4238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sv-SE" altLang="en-SE">
                <a:effectLst>
                  <a:outerShdw blurRad="38100" dist="38100" dir="2700000" algn="tl">
                    <a:srgbClr val="C0C0C0"/>
                  </a:outerShdw>
                </a:effectLst>
              </a:rPr>
              <a:t>Matematiska har många synonymer!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betyder ordet ”ekvation”?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Enligt boken </a:t>
            </a:r>
            <a:r>
              <a:rPr lang="sv-SE" i="1" dirty="0"/>
              <a:t>Matematikterminologi i skolan</a:t>
            </a:r>
            <a:r>
              <a:rPr lang="sv-SE" dirty="0"/>
              <a:t>:</a:t>
            </a:r>
          </a:p>
          <a:p>
            <a:r>
              <a:rPr lang="sv-SE" dirty="0"/>
              <a:t>”en ekvation är en matematisk utsaga som innehåller en likhet”</a:t>
            </a:r>
          </a:p>
          <a:p>
            <a:r>
              <a:rPr lang="sv-SE" dirty="0"/>
              <a:t>Samma som likhet!</a:t>
            </a:r>
          </a:p>
          <a:p>
            <a:r>
              <a:rPr lang="sv-SE" dirty="0"/>
              <a:t>Bättre att definiera ekvation som </a:t>
            </a:r>
            <a:r>
              <a:rPr lang="sv-SE" b="1" dirty="0"/>
              <a:t>något man vill lösa</a:t>
            </a:r>
            <a:r>
              <a:rPr lang="sv-SE"/>
              <a:t>. </a:t>
            </a:r>
          </a:p>
          <a:p>
            <a:r>
              <a:rPr lang="sv-SE"/>
              <a:t>En </a:t>
            </a:r>
            <a:r>
              <a:rPr lang="sv-SE" dirty="0"/>
              <a:t>likhet med en variabel där inte alla värden gör den sann.</a:t>
            </a:r>
          </a:p>
        </p:txBody>
      </p:sp>
    </p:spTree>
    <p:extLst>
      <p:ext uri="{BB962C8B-B14F-4D97-AF65-F5344CB8AC3E}">
        <p14:creationId xmlns:p14="http://schemas.microsoft.com/office/powerpoint/2010/main" val="317007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Olika likheter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2x + 1 = -3x +2. En </a:t>
            </a:r>
            <a:r>
              <a:rPr lang="sv-SE" b="1" dirty="0"/>
              <a:t>ekvation-att-lösa</a:t>
            </a:r>
            <a:r>
              <a:rPr lang="sv-SE" dirty="0"/>
              <a:t>.</a:t>
            </a:r>
          </a:p>
          <a:p>
            <a:r>
              <a:rPr lang="sv-SE" dirty="0"/>
              <a:t>Gäller </a:t>
            </a:r>
            <a:r>
              <a:rPr lang="sv-SE" b="1" dirty="0"/>
              <a:t>inte</a:t>
            </a:r>
            <a:r>
              <a:rPr lang="sv-SE" dirty="0"/>
              <a:t> för alla x. Frågan är: vilka?</a:t>
            </a:r>
          </a:p>
          <a:p>
            <a:r>
              <a:rPr lang="sv-SE" dirty="0"/>
              <a:t>x + y = y + x. En </a:t>
            </a:r>
            <a:r>
              <a:rPr lang="sv-SE" b="1" dirty="0"/>
              <a:t>identitet</a:t>
            </a:r>
            <a:r>
              <a:rPr lang="sv-SE" dirty="0"/>
              <a:t>. Räknelagarna!</a:t>
            </a:r>
          </a:p>
          <a:p>
            <a:r>
              <a:rPr lang="sv-SE" dirty="0"/>
              <a:t>Gäller för </a:t>
            </a:r>
            <a:r>
              <a:rPr lang="sv-SE" b="1" dirty="0"/>
              <a:t>alla</a:t>
            </a:r>
            <a:r>
              <a:rPr lang="sv-SE" dirty="0"/>
              <a:t> x. Meningslös att lösa.</a:t>
            </a:r>
          </a:p>
          <a:p>
            <a:r>
              <a:rPr lang="sv-SE" dirty="0"/>
              <a:t>Säg att y är y = x</a:t>
            </a:r>
            <a:r>
              <a:rPr lang="sv-SE" baseline="30000" dirty="0"/>
              <a:t>2</a:t>
            </a:r>
            <a:r>
              <a:rPr lang="sv-SE" dirty="0"/>
              <a:t> + x + 1. En </a:t>
            </a:r>
            <a:r>
              <a:rPr lang="sv-SE" b="1" dirty="0"/>
              <a:t>definition</a:t>
            </a:r>
            <a:r>
              <a:rPr lang="sv-SE" dirty="0"/>
              <a:t>.</a:t>
            </a:r>
          </a:p>
          <a:p>
            <a:r>
              <a:rPr lang="sv-SE" dirty="0"/>
              <a:t>Säger vad y är. Meningslös att lösa.</a:t>
            </a:r>
          </a:p>
          <a:p>
            <a:r>
              <a:rPr lang="sv-SE" dirty="0"/>
              <a:t>En rät linje y = 2x + 5. Ett </a:t>
            </a:r>
            <a:r>
              <a:rPr lang="sv-SE" b="1" dirty="0"/>
              <a:t>samband</a:t>
            </a:r>
            <a:r>
              <a:rPr lang="sv-SE" dirty="0"/>
              <a:t>.</a:t>
            </a:r>
          </a:p>
          <a:p>
            <a:r>
              <a:rPr lang="sv-SE" dirty="0"/>
              <a:t>Säger hur x och y hänger ihop.</a:t>
            </a:r>
          </a:p>
        </p:txBody>
      </p:sp>
    </p:spTree>
    <p:extLst>
      <p:ext uri="{BB962C8B-B14F-4D97-AF65-F5344CB8AC3E}">
        <p14:creationId xmlns:p14="http://schemas.microsoft.com/office/powerpoint/2010/main" val="111191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Matematiska resonemang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I en matematisk lösning (resonemang!) löser man ofta en ekvation (ekvation-att-lösa!). </a:t>
            </a:r>
          </a:p>
          <a:p>
            <a:r>
              <a:rPr lang="sv-SE" b="1" dirty="0"/>
              <a:t>Identiteter är verktyg</a:t>
            </a:r>
            <a:r>
              <a:rPr lang="sv-SE" dirty="0"/>
              <a:t> att bearbeta ekvationen, att göra den lättare. </a:t>
            </a:r>
          </a:p>
          <a:p>
            <a:r>
              <a:rPr lang="sv-SE" dirty="0"/>
              <a:t>Samband kan användas att reducera antalet variabler. </a:t>
            </a:r>
          </a:p>
          <a:p>
            <a:r>
              <a:rPr lang="sv-SE" dirty="0"/>
              <a:t>En definition kan förenkla lösningen – mindre att skriva, lättare att förstå, lättare att räkna rätt.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011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Tre nivåer för matematikproblem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1. Svaret.</a:t>
            </a:r>
          </a:p>
          <a:p>
            <a:r>
              <a:rPr lang="sv-SE" dirty="0"/>
              <a:t>2. Lösningen som ger svaret.</a:t>
            </a:r>
          </a:p>
          <a:p>
            <a:r>
              <a:rPr lang="sv-SE" dirty="0"/>
              <a:t>3. Strategier och metoder att konstruera en lösning.</a:t>
            </a:r>
          </a:p>
          <a:p>
            <a:endParaRPr lang="sv-SE" dirty="0"/>
          </a:p>
          <a:p>
            <a:r>
              <a:rPr lang="sv-SE" dirty="0"/>
              <a:t>Att se färdiga lösningar säger inte så mycket om </a:t>
            </a:r>
            <a:r>
              <a:rPr lang="sv-SE" b="1" dirty="0"/>
              <a:t>hur man bygger upp </a:t>
            </a:r>
            <a:r>
              <a:rPr lang="sv-SE" dirty="0"/>
              <a:t>en korrekt lösning.</a:t>
            </a:r>
          </a:p>
        </p:txBody>
      </p:sp>
    </p:spTree>
    <p:extLst>
      <p:ext uri="{BB962C8B-B14F-4D97-AF65-F5344CB8AC3E}">
        <p14:creationId xmlns:p14="http://schemas.microsoft.com/office/powerpoint/2010/main" val="200190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Matematikens dilemma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Matte först, eller tillämpningarna först?</a:t>
            </a:r>
          </a:p>
          <a:p>
            <a:r>
              <a:rPr lang="sv-SE" sz="2800" dirty="0"/>
              <a:t>Matte först – svag motivation…</a:t>
            </a:r>
          </a:p>
          <a:p>
            <a:r>
              <a:rPr lang="sv-SE" sz="2800" dirty="0"/>
              <a:t>Tillämpningarna först – matten saknas!</a:t>
            </a:r>
          </a:p>
          <a:p>
            <a:endParaRPr lang="sv-SE" sz="2800" dirty="0"/>
          </a:p>
          <a:p>
            <a:r>
              <a:rPr lang="sv-SE" sz="2800" dirty="0"/>
              <a:t>Ett sätt: </a:t>
            </a:r>
            <a:r>
              <a:rPr lang="sv-SE" sz="2800" b="1" dirty="0"/>
              <a:t>parallellt</a:t>
            </a:r>
            <a:r>
              <a:rPr lang="sv-SE" sz="2800" dirty="0"/>
              <a:t>! </a:t>
            </a:r>
          </a:p>
          <a:p>
            <a:r>
              <a:rPr lang="sv-SE" sz="2800" dirty="0"/>
              <a:t>Växelverkan mellan mattekurs (med motivation) och tillämpad kurs (använd nya mattekunskaper).</a:t>
            </a:r>
          </a:p>
          <a:p>
            <a:endParaRPr lang="sv-SE" sz="2800" dirty="0"/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54313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Tre nivåer av matematisk kunskap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1. </a:t>
            </a:r>
            <a:r>
              <a:rPr lang="sv-SE" b="1" dirty="0"/>
              <a:t>Under </a:t>
            </a:r>
            <a:r>
              <a:rPr lang="sv-SE" b="1" dirty="0" err="1"/>
              <a:t>matematiskanivå</a:t>
            </a:r>
            <a:r>
              <a:rPr lang="sv-SE" dirty="0"/>
              <a:t>. Verkligheten som </a:t>
            </a:r>
            <a:r>
              <a:rPr lang="sv-SE" dirty="0" err="1"/>
              <a:t>matematiskan</a:t>
            </a:r>
            <a:r>
              <a:rPr lang="sv-SE" dirty="0"/>
              <a:t> formulerar. </a:t>
            </a:r>
          </a:p>
          <a:p>
            <a:r>
              <a:rPr lang="sv-SE" dirty="0"/>
              <a:t>2. </a:t>
            </a:r>
            <a:r>
              <a:rPr lang="sv-SE" b="1" dirty="0"/>
              <a:t>På </a:t>
            </a:r>
            <a:r>
              <a:rPr lang="sv-SE" b="1" dirty="0" err="1"/>
              <a:t>matematiskanivå</a:t>
            </a:r>
            <a:r>
              <a:rPr lang="sv-SE" dirty="0"/>
              <a:t>. Grammatiken, som är programmerad i </a:t>
            </a:r>
            <a:r>
              <a:rPr lang="sv-SE" dirty="0" err="1"/>
              <a:t>Mathematica</a:t>
            </a:r>
            <a:r>
              <a:rPr lang="sv-SE" dirty="0"/>
              <a:t>, </a:t>
            </a:r>
            <a:r>
              <a:rPr lang="sv-SE" dirty="0" err="1"/>
              <a:t>MuPad</a:t>
            </a:r>
            <a:r>
              <a:rPr lang="sv-SE" dirty="0"/>
              <a:t>, …</a:t>
            </a:r>
          </a:p>
          <a:p>
            <a:r>
              <a:rPr lang="sv-SE" dirty="0"/>
              <a:t>3. </a:t>
            </a:r>
            <a:r>
              <a:rPr lang="sv-SE" b="1" dirty="0"/>
              <a:t>Över </a:t>
            </a:r>
            <a:r>
              <a:rPr lang="sv-SE" b="1" dirty="0" err="1"/>
              <a:t>matematiskanivå</a:t>
            </a:r>
            <a:r>
              <a:rPr lang="sv-SE" b="1" dirty="0"/>
              <a:t>. </a:t>
            </a:r>
            <a:r>
              <a:rPr lang="sv-SE" dirty="0"/>
              <a:t>Strategier och metoder att konstruera en lösning. </a:t>
            </a:r>
            <a:br>
              <a:rPr lang="sv-SE" dirty="0"/>
            </a:br>
            <a:r>
              <a:rPr lang="sv-SE" dirty="0"/>
              <a:t>Ej programmerbart. Konstnärligt.</a:t>
            </a:r>
            <a:br>
              <a:rPr lang="sv-SE" dirty="0"/>
            </a:br>
            <a:endParaRPr lang="sv-SE" dirty="0"/>
          </a:p>
          <a:p>
            <a:r>
              <a:rPr lang="sv-SE" dirty="0"/>
              <a:t>Wittgenstein: Det finns inga regler för hur man ska använda reglerna.</a:t>
            </a:r>
          </a:p>
        </p:txBody>
      </p:sp>
    </p:spTree>
    <p:extLst>
      <p:ext uri="{BB962C8B-B14F-4D97-AF65-F5344CB8AC3E}">
        <p14:creationId xmlns:p14="http://schemas.microsoft.com/office/powerpoint/2010/main" val="54774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Formlerna byter roll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1. </a:t>
            </a:r>
            <a:r>
              <a:rPr lang="sv-SE" b="1" dirty="0"/>
              <a:t>Matematisk modellering</a:t>
            </a:r>
            <a:r>
              <a:rPr lang="sv-SE" dirty="0"/>
              <a:t>: Formulerar verkligheten. Verkligheten är objekt. </a:t>
            </a:r>
          </a:p>
          <a:p>
            <a:r>
              <a:rPr lang="sv-SE" dirty="0"/>
              <a:t>2. </a:t>
            </a:r>
            <a:r>
              <a:rPr lang="sv-SE" b="1" dirty="0"/>
              <a:t>Problemlösning</a:t>
            </a:r>
            <a:r>
              <a:rPr lang="sv-SE" dirty="0"/>
              <a:t>: Formlerna är objekt för manipulation, för att hitta ett bevis/lösning.</a:t>
            </a:r>
          </a:p>
          <a:p>
            <a:endParaRPr lang="sv-SE" dirty="0"/>
          </a:p>
          <a:p>
            <a:r>
              <a:rPr lang="sv-SE" dirty="0"/>
              <a:t>Formlerna är först ”subjekt”, sedan ”objekt”! </a:t>
            </a:r>
          </a:p>
        </p:txBody>
      </p:sp>
    </p:spTree>
    <p:extLst>
      <p:ext uri="{BB962C8B-B14F-4D97-AF65-F5344CB8AC3E}">
        <p14:creationId xmlns:p14="http://schemas.microsoft.com/office/powerpoint/2010/main" val="116235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ECB15-5B2C-9C4B-9316-8B2D8BE92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Några referenser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62FAF-27C7-F54D-91C2-A61957DA3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/>
              <a:t>Mathematish</a:t>
            </a:r>
            <a:r>
              <a:rPr lang="en-US" i="1" dirty="0"/>
              <a:t> – a Tacit Knowledge of Mathematics</a:t>
            </a:r>
            <a:r>
              <a:rPr lang="en-US" dirty="0"/>
              <a:t>, with Lars </a:t>
            </a:r>
            <a:r>
              <a:rPr lang="en-US" dirty="0" err="1"/>
              <a:t>Mouwitz</a:t>
            </a:r>
            <a:r>
              <a:rPr lang="en-US" dirty="0"/>
              <a:t>, proceedings of MADIF4, Malmö, Sweden, 2004.</a:t>
            </a:r>
            <a:r>
              <a:rPr lang="en-SE" i="1" dirty="0"/>
              <a:t> </a:t>
            </a:r>
          </a:p>
          <a:p>
            <a:r>
              <a:rPr lang="en-SE" i="1" dirty="0"/>
              <a:t>Matematiska språk</a:t>
            </a:r>
            <a:r>
              <a:rPr lang="en-SE" dirty="0"/>
              <a:t>, (141 pages), ed., with Christer Bergsten, Santérus Förlag, 2008.</a:t>
            </a:r>
          </a:p>
          <a:p>
            <a:r>
              <a:rPr lang="en-SE" i="1" dirty="0"/>
              <a:t>Matematik + språk = sant</a:t>
            </a:r>
            <a:r>
              <a:rPr lang="en-SE" dirty="0"/>
              <a:t>, Språktidningen nr 6 2019.</a:t>
            </a:r>
          </a:p>
          <a:p>
            <a:pPr marL="0" indent="0" algn="ctr">
              <a:buNone/>
            </a:pPr>
            <a:r>
              <a:rPr lang="en-SE" dirty="0"/>
              <a:t>nyfikenhet.lennerstad.se</a:t>
            </a:r>
          </a:p>
          <a:p>
            <a:endParaRPr lang="en-SE" dirty="0"/>
          </a:p>
          <a:p>
            <a:endParaRPr lang="en-SE" dirty="0"/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6847592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Tack för uppmärksamheten!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Frågor och kommentarer?</a:t>
            </a:r>
          </a:p>
        </p:txBody>
      </p:sp>
    </p:spTree>
    <p:extLst>
      <p:ext uri="{BB962C8B-B14F-4D97-AF65-F5344CB8AC3E}">
        <p14:creationId xmlns:p14="http://schemas.microsoft.com/office/powerpoint/2010/main" val="42733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Kontext är kung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Många personer har löst matematiska problem i ett praktiskt sammanhang…</a:t>
            </a:r>
          </a:p>
          <a:p>
            <a:r>
              <a:rPr lang="sv-SE" sz="2800" dirty="0"/>
              <a:t>… men inte löst </a:t>
            </a:r>
            <a:r>
              <a:rPr lang="sv-SE" sz="2800" b="1" dirty="0"/>
              <a:t>samma problem </a:t>
            </a:r>
            <a:r>
              <a:rPr lang="sv-SE" sz="2800" dirty="0"/>
              <a:t>i ett matematiskt.</a:t>
            </a:r>
          </a:p>
          <a:p>
            <a:r>
              <a:rPr lang="sv-SE" sz="2800" dirty="0"/>
              <a:t>Olika förväntningar…</a:t>
            </a:r>
          </a:p>
          <a:p>
            <a:r>
              <a:rPr lang="sv-SE" sz="2800" dirty="0"/>
              <a:t>Men även olika språkdräkt. </a:t>
            </a:r>
          </a:p>
          <a:p>
            <a:r>
              <a:rPr lang="sv-SE" sz="2800" dirty="0"/>
              <a:t>Vi behöver bli vana vid att översätta! </a:t>
            </a:r>
          </a:p>
          <a:p>
            <a:r>
              <a:rPr lang="sv-SE" sz="2800" dirty="0"/>
              <a:t>Göra matematikens språklighet välbekant!</a:t>
            </a:r>
          </a:p>
          <a:p>
            <a:r>
              <a:rPr lang="sv-SE" sz="2800" dirty="0"/>
              <a:t>Centralt för kompetensförsörjning.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86871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Matematikens begrepp är abstrakta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lIns="90000">
            <a:normAutofit/>
          </a:bodyPr>
          <a:lstStyle/>
          <a:p>
            <a:r>
              <a:rPr lang="sv-SE" dirty="0"/>
              <a:t>Man kan inte peka på matematiska begrepp.</a:t>
            </a:r>
          </a:p>
          <a:p>
            <a:r>
              <a:rPr lang="sv-SE" dirty="0"/>
              <a:t>Man kan bara peka på </a:t>
            </a:r>
            <a:r>
              <a:rPr lang="sv-SE" b="1" dirty="0"/>
              <a:t>exempel</a:t>
            </a:r>
            <a:r>
              <a:rPr lang="sv-SE" dirty="0"/>
              <a:t> på matematiska begrepp. (ostentativt)</a:t>
            </a:r>
          </a:p>
          <a:p>
            <a:r>
              <a:rPr lang="sv-SE" dirty="0"/>
              <a:t>Om man pekar på tre äpplen för att illustrera ”</a:t>
            </a:r>
            <a:r>
              <a:rPr lang="sv-SE" dirty="0" err="1"/>
              <a:t>trehet</a:t>
            </a:r>
            <a:r>
              <a:rPr lang="sv-SE" dirty="0"/>
              <a:t>”, kanske man ser äpplen.</a:t>
            </a:r>
          </a:p>
          <a:p>
            <a:r>
              <a:rPr lang="sv-SE" dirty="0"/>
              <a:t>Kan framträda efter </a:t>
            </a:r>
            <a:r>
              <a:rPr lang="sv-SE" b="1" dirty="0"/>
              <a:t>många exempel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91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Undflyende innehåll,</a:t>
            </a:r>
            <a:br>
              <a:rPr lang="sv-SE" dirty="0"/>
            </a:br>
            <a:r>
              <a:rPr lang="sv-SE" dirty="0"/>
              <a:t>självtillräckligt språk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lIns="90000"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Matematiska betydelser är inte direkt synliga.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Men symbolerna är det!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Man tar fasta på symbolerna, och har</a:t>
            </a:r>
          </a:p>
          <a:p>
            <a:pPr marL="514350" indent="-514350">
              <a:buFont typeface="+mj-lt"/>
              <a:buAutoNum type="arabicPeriod"/>
            </a:pPr>
            <a:r>
              <a:rPr lang="sv-SE" b="1" dirty="0"/>
              <a:t>en känsla </a:t>
            </a:r>
            <a:r>
              <a:rPr lang="sv-SE" dirty="0"/>
              <a:t>för betydelserna – kommunicerbar? </a:t>
            </a:r>
          </a:p>
          <a:p>
            <a:pPr marL="514350" indent="-514350">
              <a:buFont typeface="+mj-lt"/>
              <a:buAutoNum type="arabicPeriod"/>
            </a:pPr>
            <a:r>
              <a:rPr lang="sv-SE" b="1" dirty="0"/>
              <a:t>Kan bli ren symbolhantering</a:t>
            </a:r>
            <a:r>
              <a:rPr lang="sv-SE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Undflyende innehåll, självtillräckligt språk.</a:t>
            </a:r>
          </a:p>
          <a:p>
            <a:pPr marL="514350" indent="-514350">
              <a:buFont typeface="+mj-lt"/>
              <a:buAutoNum type="arabicPeriod"/>
            </a:pPr>
            <a:endParaRPr lang="sv-SE" dirty="0"/>
          </a:p>
          <a:p>
            <a:pPr marL="0" indent="0">
              <a:buNone/>
            </a:pPr>
            <a:r>
              <a:rPr lang="sv-SE" dirty="0"/>
              <a:t>			(se </a:t>
            </a:r>
            <a:r>
              <a:rPr lang="sv-SE" dirty="0" err="1"/>
              <a:t>nyfikenhet.lennerstad.se</a:t>
            </a:r>
            <a:r>
              <a:rPr lang="sv-SE" dirty="0"/>
              <a:t>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684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Vad </a:t>
            </a:r>
            <a:r>
              <a:rPr lang="sv-SE" i="1" dirty="0"/>
              <a:t>betyder</a:t>
            </a:r>
            <a:r>
              <a:rPr lang="sv-SE" dirty="0"/>
              <a:t> matematiska uttryck?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Tre olika semantiker</a:t>
            </a:r>
          </a:p>
          <a:p>
            <a:r>
              <a:rPr lang="sv-SE" dirty="0"/>
              <a:t>1. </a:t>
            </a:r>
            <a:r>
              <a:rPr lang="sv-SE" b="1" dirty="0"/>
              <a:t>Tillämpad</a:t>
            </a:r>
            <a:r>
              <a:rPr lang="sv-SE" dirty="0"/>
              <a:t>. En för varje tillämpning. </a:t>
            </a:r>
          </a:p>
          <a:p>
            <a:r>
              <a:rPr lang="sv-SE" dirty="0"/>
              <a:t>2. </a:t>
            </a:r>
            <a:r>
              <a:rPr lang="sv-SE" b="1" dirty="0"/>
              <a:t>Logisk/formell</a:t>
            </a:r>
            <a:r>
              <a:rPr lang="sv-SE" dirty="0"/>
              <a:t>. Den som gäller i ett bevis. </a:t>
            </a:r>
          </a:p>
          <a:p>
            <a:r>
              <a:rPr lang="sv-SE" dirty="0"/>
              <a:t>3. </a:t>
            </a:r>
            <a:r>
              <a:rPr lang="sv-SE" b="1" dirty="0"/>
              <a:t>Idémässig. </a:t>
            </a:r>
            <a:r>
              <a:rPr lang="sv-SE" dirty="0"/>
              <a:t>Förståelse som känsla, t.ex. geometrisk förståelse.</a:t>
            </a:r>
          </a:p>
        </p:txBody>
      </p:sp>
    </p:spTree>
    <p:extLst>
      <p:ext uri="{BB962C8B-B14F-4D97-AF65-F5344CB8AC3E}">
        <p14:creationId xmlns:p14="http://schemas.microsoft.com/office/powerpoint/2010/main" val="177437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Ett språk och flera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lIns="90000">
            <a:normAutofit fontScale="92500" lnSpcReduction="10000"/>
          </a:bodyPr>
          <a:lstStyle/>
          <a:p>
            <a:r>
              <a:rPr lang="sv-SE" dirty="0"/>
              <a:t>Handel – en av de äldsta </a:t>
            </a:r>
            <a:r>
              <a:rPr lang="sv-SE" dirty="0" err="1"/>
              <a:t>aktiviterna</a:t>
            </a:r>
            <a:r>
              <a:rPr lang="sv-SE" dirty="0"/>
              <a:t> i världen.</a:t>
            </a:r>
          </a:p>
          <a:p>
            <a:r>
              <a:rPr lang="sv-SE" dirty="0"/>
              <a:t>Man möter andra språk.</a:t>
            </a:r>
          </a:p>
          <a:p>
            <a:r>
              <a:rPr lang="sv-SE" dirty="0"/>
              <a:t>De som kan det andra språket har en fördel.</a:t>
            </a:r>
          </a:p>
          <a:p>
            <a:r>
              <a:rPr lang="sv-SE" dirty="0"/>
              <a:t>Språkkurser växer fram.</a:t>
            </a:r>
          </a:p>
          <a:p>
            <a:r>
              <a:rPr lang="sv-SE" dirty="0"/>
              <a:t>Grammatik växer fram, för att lära sig främmande språk.</a:t>
            </a:r>
          </a:p>
          <a:p>
            <a:r>
              <a:rPr lang="sv-SE" i="1" dirty="0"/>
              <a:t>För modersmålet behövs ingen grammatik.</a:t>
            </a:r>
          </a:p>
          <a:p>
            <a:r>
              <a:rPr lang="sv-SE" dirty="0"/>
              <a:t>Man får syn på ett språk med ett annat språk.</a:t>
            </a:r>
          </a:p>
          <a:p>
            <a:r>
              <a:rPr lang="sv-SE" dirty="0"/>
              <a:t>Ett </a:t>
            </a:r>
            <a:r>
              <a:rPr lang="sv-SE" i="1" dirty="0"/>
              <a:t>solitärt språk </a:t>
            </a:r>
            <a:r>
              <a:rPr lang="sv-SE" dirty="0"/>
              <a:t>saknar alternativ.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27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Ett solitärt språk är osynligt?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lIns="90000"/>
          <a:lstStyle/>
          <a:p>
            <a:r>
              <a:rPr lang="sv-SE" dirty="0"/>
              <a:t>Man får syn på ett språk med ett annat språk.</a:t>
            </a:r>
          </a:p>
          <a:p>
            <a:r>
              <a:rPr lang="sv-SE" dirty="0"/>
              <a:t>Vi vet att bil, </a:t>
            </a:r>
            <a:r>
              <a:rPr lang="sv-SE" dirty="0" err="1"/>
              <a:t>car</a:t>
            </a:r>
            <a:r>
              <a:rPr lang="sv-SE" dirty="0"/>
              <a:t>, auto, </a:t>
            </a:r>
            <a:r>
              <a:rPr lang="sv-SE" dirty="0" err="1"/>
              <a:t>voiture</a:t>
            </a:r>
            <a:r>
              <a:rPr lang="sv-SE" dirty="0"/>
              <a:t>, syftar på samma sak – bara olika språk. </a:t>
            </a:r>
          </a:p>
          <a:p>
            <a:r>
              <a:rPr lang="sv-SE" dirty="0"/>
              <a:t>Det blir självklart att </a:t>
            </a:r>
            <a:r>
              <a:rPr lang="sv-SE" i="1" dirty="0"/>
              <a:t>ordet är inte samma som saken</a:t>
            </a:r>
            <a:r>
              <a:rPr lang="sv-SE" dirty="0"/>
              <a:t>.</a:t>
            </a:r>
          </a:p>
          <a:p>
            <a:r>
              <a:rPr lang="sv-SE" dirty="0"/>
              <a:t>Matematiska är ett solitärt språk.</a:t>
            </a:r>
          </a:p>
          <a:p>
            <a:r>
              <a:rPr lang="sv-SE" dirty="0"/>
              <a:t>Solitärt språk: ord och innehåll tenderar att vara oskiljbara!</a:t>
            </a:r>
          </a:p>
        </p:txBody>
      </p:sp>
    </p:spTree>
    <p:extLst>
      <p:ext uri="{BB962C8B-B14F-4D97-AF65-F5344CB8AC3E}">
        <p14:creationId xmlns:p14="http://schemas.microsoft.com/office/powerpoint/2010/main" val="44487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30191</TotalTime>
  <Words>1643</Words>
  <Application>Microsoft Office PowerPoint</Application>
  <PresentationFormat>Bildspel på skärmen (4:3)</PresentationFormat>
  <Paragraphs>232</Paragraphs>
  <Slides>33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33</vt:i4>
      </vt:variant>
    </vt:vector>
  </HeadingPairs>
  <TitlesOfParts>
    <vt:vector size="38" baseType="lpstr">
      <vt:lpstr>Arial</vt:lpstr>
      <vt:lpstr>Calibri</vt:lpstr>
      <vt:lpstr>Wingdings</vt:lpstr>
      <vt:lpstr>Wingdings 3</vt:lpstr>
      <vt:lpstr>Office-tema</vt:lpstr>
      <vt:lpstr>Matematik och språk</vt:lpstr>
      <vt:lpstr>Matematikens dilemma 1</vt:lpstr>
      <vt:lpstr>Matematikens dilemma 2</vt:lpstr>
      <vt:lpstr>Kontext är kung</vt:lpstr>
      <vt:lpstr>Matematikens begrepp är abstrakta</vt:lpstr>
      <vt:lpstr>Undflyende innehåll, självtillräckligt språk</vt:lpstr>
      <vt:lpstr>Vad betyder matematiska uttryck?</vt:lpstr>
      <vt:lpstr>Ett språk och flera</vt:lpstr>
      <vt:lpstr>Ett solitärt språk är osynligt?</vt:lpstr>
      <vt:lpstr>Matematiken kontra verkligheten</vt:lpstr>
      <vt:lpstr>Om kreativitet och logik</vt:lpstr>
      <vt:lpstr>Attityd till språkliga uttryck</vt:lpstr>
      <vt:lpstr>Fler språkliga egenheter</vt:lpstr>
      <vt:lpstr>Vilka språk finns i matematik?</vt:lpstr>
      <vt:lpstr>PowerPoint-presentation</vt:lpstr>
      <vt:lpstr>Ett problem i fackspråket: ”Lösning” är dubbeltydigt!</vt:lpstr>
      <vt:lpstr>Varför formelspråk?</vt:lpstr>
      <vt:lpstr>Formelspråket är ungt</vt:lpstr>
      <vt:lpstr>Exempel på översättning</vt:lpstr>
      <vt:lpstr>Översättning, exempel</vt:lpstr>
      <vt:lpstr>Andra hållet</vt:lpstr>
      <vt:lpstr>Distinktioner</vt:lpstr>
      <vt:lpstr>Matematiskans alfabet 0,1,2,3,4,5,6,7,8,9,=,+,-,&lt;,&gt;,…</vt:lpstr>
      <vt:lpstr>PowerPoint-presentation</vt:lpstr>
      <vt:lpstr>Matematiska har många synonymer!</vt:lpstr>
      <vt:lpstr>Vad betyder ordet ”ekvation”?</vt:lpstr>
      <vt:lpstr>Olika likheter</vt:lpstr>
      <vt:lpstr>Matematiska resonemang</vt:lpstr>
      <vt:lpstr>Tre nivåer för matematikproblem</vt:lpstr>
      <vt:lpstr>Tre nivåer av matematisk kunskap</vt:lpstr>
      <vt:lpstr>Formlerna byter roll</vt:lpstr>
      <vt:lpstr>Några referenser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Matematiska resonemang och bristen på språk</dc:title>
  <dc:creator>hln</dc:creator>
  <cp:lastModifiedBy>Hans Christer Melén</cp:lastModifiedBy>
  <cp:revision>74</cp:revision>
  <dcterms:created xsi:type="dcterms:W3CDTF">2014-10-02T11:17:42Z</dcterms:created>
  <dcterms:modified xsi:type="dcterms:W3CDTF">2022-11-08T22:20:28Z</dcterms:modified>
</cp:coreProperties>
</file>