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53" r:id="rId4"/>
    <p:sldId id="351" r:id="rId5"/>
    <p:sldId id="257" r:id="rId6"/>
    <p:sldId id="349" r:id="rId7"/>
    <p:sldId id="347" r:id="rId8"/>
    <p:sldId id="276" r:id="rId9"/>
    <p:sldId id="275" r:id="rId10"/>
    <p:sldId id="350" r:id="rId11"/>
    <p:sldId id="348" r:id="rId12"/>
    <p:sldId id="352" r:id="rId13"/>
    <p:sldId id="273" r:id="rId14"/>
    <p:sldId id="274"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E27E0-136B-4A55-AB12-DD16C3B220D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598018-F526-4E3B-A0FD-2902072F2943}">
      <dgm:prSet/>
      <dgm:spPr/>
      <dgm:t>
        <a:bodyPr/>
        <a:lstStyle/>
        <a:p>
          <a:r>
            <a:rPr lang="en-US" i="1"/>
            <a:t>Grundsärskola 9 år – gymnasiesärskola 4 år</a:t>
          </a:r>
          <a:endParaRPr lang="en-US"/>
        </a:p>
      </dgm:t>
    </dgm:pt>
    <dgm:pt modelId="{8A1683EA-3AA3-439F-9A9C-FD737B07CAC5}" type="parTrans" cxnId="{AC81CABF-84D0-439F-B2FE-2A9DA74EC844}">
      <dgm:prSet/>
      <dgm:spPr/>
      <dgm:t>
        <a:bodyPr/>
        <a:lstStyle/>
        <a:p>
          <a:endParaRPr lang="en-US"/>
        </a:p>
      </dgm:t>
    </dgm:pt>
    <dgm:pt modelId="{BE1841DC-76C8-457F-AEB1-8AB02F7190FB}" type="sibTrans" cxnId="{AC81CABF-84D0-439F-B2FE-2A9DA74EC844}">
      <dgm:prSet/>
      <dgm:spPr/>
      <dgm:t>
        <a:bodyPr/>
        <a:lstStyle/>
        <a:p>
          <a:endParaRPr lang="en-US"/>
        </a:p>
      </dgm:t>
    </dgm:pt>
    <dgm:pt modelId="{B09B7E3F-E791-4FFB-84E2-97FF00A7A3A3}">
      <dgm:prSet/>
      <dgm:spPr/>
      <dgm:t>
        <a:bodyPr/>
        <a:lstStyle/>
        <a:p>
          <a:r>
            <a:rPr lang="en-US" i="1"/>
            <a:t>Grundskola integrerad, läser då med ”vanlig” klass men följer särskolans läroplan</a:t>
          </a:r>
          <a:endParaRPr lang="en-US"/>
        </a:p>
      </dgm:t>
    </dgm:pt>
    <dgm:pt modelId="{464FCD75-A1BC-41E4-B3E5-22A9E8EE26CF}" type="parTrans" cxnId="{771AB31E-65F8-4945-9544-77DEB52FC312}">
      <dgm:prSet/>
      <dgm:spPr/>
      <dgm:t>
        <a:bodyPr/>
        <a:lstStyle/>
        <a:p>
          <a:endParaRPr lang="en-US"/>
        </a:p>
      </dgm:t>
    </dgm:pt>
    <dgm:pt modelId="{E268324C-3B7C-487F-B0B5-7BA739BFBC7E}" type="sibTrans" cxnId="{771AB31E-65F8-4945-9544-77DEB52FC312}">
      <dgm:prSet/>
      <dgm:spPr/>
      <dgm:t>
        <a:bodyPr/>
        <a:lstStyle/>
        <a:p>
          <a:endParaRPr lang="en-US"/>
        </a:p>
      </dgm:t>
    </dgm:pt>
    <dgm:pt modelId="{F2DD66B1-CF44-4FA7-8831-A6B17CB40A38}" type="pres">
      <dgm:prSet presAssocID="{FDFE27E0-136B-4A55-AB12-DD16C3B220DB}" presName="root" presStyleCnt="0">
        <dgm:presLayoutVars>
          <dgm:dir/>
          <dgm:resizeHandles val="exact"/>
        </dgm:presLayoutVars>
      </dgm:prSet>
      <dgm:spPr/>
    </dgm:pt>
    <dgm:pt modelId="{4FFD3400-E9B1-41DD-A723-CFCE1FED3474}" type="pres">
      <dgm:prSet presAssocID="{F4598018-F526-4E3B-A0FD-2902072F2943}" presName="compNode" presStyleCnt="0"/>
      <dgm:spPr/>
    </dgm:pt>
    <dgm:pt modelId="{3B43E599-D099-4D29-874B-EA49686E7B97}" type="pres">
      <dgm:prSet presAssocID="{F4598018-F526-4E3B-A0FD-2902072F2943}" presName="bgRect" presStyleLbl="bgShp" presStyleIdx="0" presStyleCnt="2"/>
      <dgm:spPr/>
    </dgm:pt>
    <dgm:pt modelId="{69073AF6-A22F-4F5C-841E-BCA9E81E1AC2}" type="pres">
      <dgm:prSet presAssocID="{F4598018-F526-4E3B-A0FD-2902072F29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A67CBC51-6A15-4AB9-AC01-EA01574B57B9}" type="pres">
      <dgm:prSet presAssocID="{F4598018-F526-4E3B-A0FD-2902072F2943}" presName="spaceRect" presStyleCnt="0"/>
      <dgm:spPr/>
    </dgm:pt>
    <dgm:pt modelId="{0DC21830-C58E-47E3-9C5A-53144F5AF28C}" type="pres">
      <dgm:prSet presAssocID="{F4598018-F526-4E3B-A0FD-2902072F2943}" presName="parTx" presStyleLbl="revTx" presStyleIdx="0" presStyleCnt="2">
        <dgm:presLayoutVars>
          <dgm:chMax val="0"/>
          <dgm:chPref val="0"/>
        </dgm:presLayoutVars>
      </dgm:prSet>
      <dgm:spPr/>
    </dgm:pt>
    <dgm:pt modelId="{497A0936-D545-404D-B2C0-B94E27D35830}" type="pres">
      <dgm:prSet presAssocID="{BE1841DC-76C8-457F-AEB1-8AB02F7190FB}" presName="sibTrans" presStyleCnt="0"/>
      <dgm:spPr/>
    </dgm:pt>
    <dgm:pt modelId="{6ED03081-6519-4A59-B12D-615492FBE9B3}" type="pres">
      <dgm:prSet presAssocID="{B09B7E3F-E791-4FFB-84E2-97FF00A7A3A3}" presName="compNode" presStyleCnt="0"/>
      <dgm:spPr/>
    </dgm:pt>
    <dgm:pt modelId="{FF9F4C82-79F0-4CF7-8CE4-BAB670FDD6C4}" type="pres">
      <dgm:prSet presAssocID="{B09B7E3F-E791-4FFB-84E2-97FF00A7A3A3}" presName="bgRect" presStyleLbl="bgShp" presStyleIdx="1" presStyleCnt="2"/>
      <dgm:spPr/>
    </dgm:pt>
    <dgm:pt modelId="{C9C1A89F-FF8C-47CA-91DC-46D91C43E0F4}" type="pres">
      <dgm:prSet presAssocID="{B09B7E3F-E791-4FFB-84E2-97FF00A7A3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C23CF30F-7802-441C-91DA-0896BE579998}" type="pres">
      <dgm:prSet presAssocID="{B09B7E3F-E791-4FFB-84E2-97FF00A7A3A3}" presName="spaceRect" presStyleCnt="0"/>
      <dgm:spPr/>
    </dgm:pt>
    <dgm:pt modelId="{82E79F20-17D5-4D8B-94DA-5B37400B4B45}" type="pres">
      <dgm:prSet presAssocID="{B09B7E3F-E791-4FFB-84E2-97FF00A7A3A3}" presName="parTx" presStyleLbl="revTx" presStyleIdx="1" presStyleCnt="2">
        <dgm:presLayoutVars>
          <dgm:chMax val="0"/>
          <dgm:chPref val="0"/>
        </dgm:presLayoutVars>
      </dgm:prSet>
      <dgm:spPr/>
    </dgm:pt>
  </dgm:ptLst>
  <dgm:cxnLst>
    <dgm:cxn modelId="{771AB31E-65F8-4945-9544-77DEB52FC312}" srcId="{FDFE27E0-136B-4A55-AB12-DD16C3B220DB}" destId="{B09B7E3F-E791-4FFB-84E2-97FF00A7A3A3}" srcOrd="1" destOrd="0" parTransId="{464FCD75-A1BC-41E4-B3E5-22A9E8EE26CF}" sibTransId="{E268324C-3B7C-487F-B0B5-7BA739BFBC7E}"/>
    <dgm:cxn modelId="{426E0E29-E288-4449-B3FE-FD8CFBA58EB1}" type="presOf" srcId="{FDFE27E0-136B-4A55-AB12-DD16C3B220DB}" destId="{F2DD66B1-CF44-4FA7-8831-A6B17CB40A38}" srcOrd="0" destOrd="0" presId="urn:microsoft.com/office/officeart/2018/2/layout/IconVerticalSolidList"/>
    <dgm:cxn modelId="{B7863083-E77F-45BE-8075-3887EB58CA2D}" type="presOf" srcId="{B09B7E3F-E791-4FFB-84E2-97FF00A7A3A3}" destId="{82E79F20-17D5-4D8B-94DA-5B37400B4B45}" srcOrd="0" destOrd="0" presId="urn:microsoft.com/office/officeart/2018/2/layout/IconVerticalSolidList"/>
    <dgm:cxn modelId="{AC81CABF-84D0-439F-B2FE-2A9DA74EC844}" srcId="{FDFE27E0-136B-4A55-AB12-DD16C3B220DB}" destId="{F4598018-F526-4E3B-A0FD-2902072F2943}" srcOrd="0" destOrd="0" parTransId="{8A1683EA-3AA3-439F-9A9C-FD737B07CAC5}" sibTransId="{BE1841DC-76C8-457F-AEB1-8AB02F7190FB}"/>
    <dgm:cxn modelId="{717F35FA-C434-4EA9-9F66-E72FCE1F8629}" type="presOf" srcId="{F4598018-F526-4E3B-A0FD-2902072F2943}" destId="{0DC21830-C58E-47E3-9C5A-53144F5AF28C}" srcOrd="0" destOrd="0" presId="urn:microsoft.com/office/officeart/2018/2/layout/IconVerticalSolidList"/>
    <dgm:cxn modelId="{245AE443-9D0A-443F-A0B4-82F17C379F13}" type="presParOf" srcId="{F2DD66B1-CF44-4FA7-8831-A6B17CB40A38}" destId="{4FFD3400-E9B1-41DD-A723-CFCE1FED3474}" srcOrd="0" destOrd="0" presId="urn:microsoft.com/office/officeart/2018/2/layout/IconVerticalSolidList"/>
    <dgm:cxn modelId="{73D264A6-D57B-4CE6-AE08-8F647284B622}" type="presParOf" srcId="{4FFD3400-E9B1-41DD-A723-CFCE1FED3474}" destId="{3B43E599-D099-4D29-874B-EA49686E7B97}" srcOrd="0" destOrd="0" presId="urn:microsoft.com/office/officeart/2018/2/layout/IconVerticalSolidList"/>
    <dgm:cxn modelId="{38722739-2398-4FC5-95A7-4624D5063C1D}" type="presParOf" srcId="{4FFD3400-E9B1-41DD-A723-CFCE1FED3474}" destId="{69073AF6-A22F-4F5C-841E-BCA9E81E1AC2}" srcOrd="1" destOrd="0" presId="urn:microsoft.com/office/officeart/2018/2/layout/IconVerticalSolidList"/>
    <dgm:cxn modelId="{3B80C57C-407D-4BA2-89D7-96C54C4FD940}" type="presParOf" srcId="{4FFD3400-E9B1-41DD-A723-CFCE1FED3474}" destId="{A67CBC51-6A15-4AB9-AC01-EA01574B57B9}" srcOrd="2" destOrd="0" presId="urn:microsoft.com/office/officeart/2018/2/layout/IconVerticalSolidList"/>
    <dgm:cxn modelId="{285F94F4-FC0F-4B36-96EB-A9097C1813CB}" type="presParOf" srcId="{4FFD3400-E9B1-41DD-A723-CFCE1FED3474}" destId="{0DC21830-C58E-47E3-9C5A-53144F5AF28C}" srcOrd="3" destOrd="0" presId="urn:microsoft.com/office/officeart/2018/2/layout/IconVerticalSolidList"/>
    <dgm:cxn modelId="{A3DFD0BB-6AA4-4470-867A-725E310E8BD5}" type="presParOf" srcId="{F2DD66B1-CF44-4FA7-8831-A6B17CB40A38}" destId="{497A0936-D545-404D-B2C0-B94E27D35830}" srcOrd="1" destOrd="0" presId="urn:microsoft.com/office/officeart/2018/2/layout/IconVerticalSolidList"/>
    <dgm:cxn modelId="{8F3198A0-8AAE-4FFB-87D4-3CB5BC4B7B91}" type="presParOf" srcId="{F2DD66B1-CF44-4FA7-8831-A6B17CB40A38}" destId="{6ED03081-6519-4A59-B12D-615492FBE9B3}" srcOrd="2" destOrd="0" presId="urn:microsoft.com/office/officeart/2018/2/layout/IconVerticalSolidList"/>
    <dgm:cxn modelId="{72F88EFD-768E-4070-992C-CA0C5F376E36}" type="presParOf" srcId="{6ED03081-6519-4A59-B12D-615492FBE9B3}" destId="{FF9F4C82-79F0-4CF7-8CE4-BAB670FDD6C4}" srcOrd="0" destOrd="0" presId="urn:microsoft.com/office/officeart/2018/2/layout/IconVerticalSolidList"/>
    <dgm:cxn modelId="{8F5E8427-CB6F-4F65-82D6-EF3B8EFC8C5F}" type="presParOf" srcId="{6ED03081-6519-4A59-B12D-615492FBE9B3}" destId="{C9C1A89F-FF8C-47CA-91DC-46D91C43E0F4}" srcOrd="1" destOrd="0" presId="urn:microsoft.com/office/officeart/2018/2/layout/IconVerticalSolidList"/>
    <dgm:cxn modelId="{D8E26009-EA51-4A8B-BD96-444E29C45F18}" type="presParOf" srcId="{6ED03081-6519-4A59-B12D-615492FBE9B3}" destId="{C23CF30F-7802-441C-91DA-0896BE579998}" srcOrd="2" destOrd="0" presId="urn:microsoft.com/office/officeart/2018/2/layout/IconVerticalSolidList"/>
    <dgm:cxn modelId="{9B7E27DA-D2C4-49C1-BC59-6083A85C380B}" type="presParOf" srcId="{6ED03081-6519-4A59-B12D-615492FBE9B3}" destId="{82E79F20-17D5-4D8B-94DA-5B37400B4B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3E599-D099-4D29-874B-EA49686E7B97}">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73AF6-A22F-4F5C-841E-BCA9E81E1AC2}">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21830-C58E-47E3-9C5A-53144F5AF28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i="1" kern="1200"/>
            <a:t>Grundsärskola 9 år – gymnasiesärskola 4 år</a:t>
          </a:r>
          <a:endParaRPr lang="en-US" sz="2500" kern="1200"/>
        </a:p>
      </dsp:txBody>
      <dsp:txXfrm>
        <a:off x="1507738" y="707092"/>
        <a:ext cx="9007861" cy="1305401"/>
      </dsp:txXfrm>
    </dsp:sp>
    <dsp:sp modelId="{FF9F4C82-79F0-4CF7-8CE4-BAB670FDD6C4}">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1A89F-FF8C-47CA-91DC-46D91C43E0F4}">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79F20-17D5-4D8B-94DA-5B37400B4B45}">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i="1" kern="1200"/>
            <a:t>Grundskola integrerad, läser då med ”vanlig” klass men följer särskolans läroplan</a:t>
          </a:r>
          <a:endParaRPr lang="en-US" sz="25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88602-3125-473E-8DDD-8A787150A01F}" type="datetimeFigureOut">
              <a:rPr lang="sv-SE" smtClean="0"/>
              <a:t>2024-02-06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57519-B00D-4721-8395-0E14B6EAF904}" type="slidenum">
              <a:rPr lang="sv-SE" smtClean="0"/>
              <a:t>‹#›</a:t>
            </a:fld>
            <a:endParaRPr lang="sv-SE"/>
          </a:p>
        </p:txBody>
      </p:sp>
    </p:spTree>
    <p:extLst>
      <p:ext uri="{BB962C8B-B14F-4D97-AF65-F5344CB8AC3E}">
        <p14:creationId xmlns:p14="http://schemas.microsoft.com/office/powerpoint/2010/main" val="281176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B571C2-D3D5-43FF-8980-3555DA40280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4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83945-B27C-4C3B-9B58-362CCF86C2F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B84EB19-ECB4-4E7A-9429-AA43772F7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031D622-755F-4D5A-9059-257854D1BBF1}"/>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5" name="Platshållare för sidfot 4">
            <a:extLst>
              <a:ext uri="{FF2B5EF4-FFF2-40B4-BE49-F238E27FC236}">
                <a16:creationId xmlns:a16="http://schemas.microsoft.com/office/drawing/2014/main" id="{183F7C79-7453-4E00-9899-9255C223F5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39B868-6F95-4FDC-98B2-4FD3BF118ECC}"/>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140145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8C554B-D5E7-49C0-9CAF-7DCC9379DED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AB1651C-09F2-4251-9C2B-66A5DA350009}"/>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EA0FF2-9E88-4B6C-ADCF-774CCD2332AD}"/>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5" name="Platshållare för sidfot 4">
            <a:extLst>
              <a:ext uri="{FF2B5EF4-FFF2-40B4-BE49-F238E27FC236}">
                <a16:creationId xmlns:a16="http://schemas.microsoft.com/office/drawing/2014/main" id="{08D53467-7E5C-4DE6-AF97-45B1D133BB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F4F033-89A7-4D66-92BE-83DA22B6A706}"/>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191198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3F59BB4-2AAD-4E61-9399-BA0436E07CA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8787767-5600-473E-B6A6-802884675994}"/>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36EB81-6216-47B6-95E8-22F192859B1E}"/>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5" name="Platshållare för sidfot 4">
            <a:extLst>
              <a:ext uri="{FF2B5EF4-FFF2-40B4-BE49-F238E27FC236}">
                <a16:creationId xmlns:a16="http://schemas.microsoft.com/office/drawing/2014/main" id="{42B2C6D1-E7F0-47F1-AB66-8E695DE72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5A690C-153C-4C64-9CE3-B40221814861}"/>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1480219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75" y="609600"/>
            <a:ext cx="10364452" cy="1605094"/>
          </a:xfrm>
        </p:spPr>
        <p:txBody>
          <a:bodyPr/>
          <a:lstStyle/>
          <a:p>
            <a:r>
              <a:rPr lang="sv-SE"/>
              <a:t>Klicka här för att ändra format</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3" name="Date Placeholder 2"/>
          <p:cNvSpPr>
            <a:spLocks noGrp="1"/>
          </p:cNvSpPr>
          <p:nvPr>
            <p:ph type="dt" sz="half" idx="10"/>
          </p:nvPr>
        </p:nvSpPr>
        <p:spPr/>
        <p:txBody>
          <a:bodyPr/>
          <a:lstStyle/>
          <a:p>
            <a:fld id="{48A87A34-81AB-432B-8DAE-1953F412C126}" type="datetimeFigureOut">
              <a:rPr lang="en-US" dirty="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747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731696" y="1886109"/>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3425557"/>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3866593"/>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pic>
        <p:nvPicPr>
          <p:cNvPr id="10" name="Bildobjekt 9" descr="Logo" title="Logo">
            <a:extLst>
              <a:ext uri="{FF2B5EF4-FFF2-40B4-BE49-F238E27FC236}">
                <a16:creationId xmlns:a16="http://schemas.microsoft.com/office/drawing/2014/main" id="{68954AB3-67D9-4FA3-AA6F-EA9B648393E4}"/>
              </a:ext>
            </a:extLst>
          </p:cNvPr>
          <p:cNvPicPr>
            <a:picLocks noChangeAspect="1"/>
          </p:cNvPicPr>
          <p:nvPr userDrawn="1"/>
        </p:nvPicPr>
        <p:blipFill>
          <a:blip r:embed="rId2"/>
          <a:stretch>
            <a:fillRect/>
          </a:stretch>
        </p:blipFill>
        <p:spPr>
          <a:xfrm>
            <a:off x="10498641" y="6168924"/>
            <a:ext cx="1280271" cy="426757"/>
          </a:xfrm>
          <a:prstGeom prst="rect">
            <a:avLst/>
          </a:prstGeom>
        </p:spPr>
      </p:pic>
      <p:pic>
        <p:nvPicPr>
          <p:cNvPr id="7" name="Bildobjekt 6">
            <a:extLst>
              <a:ext uri="{FF2B5EF4-FFF2-40B4-BE49-F238E27FC236}">
                <a16:creationId xmlns:a16="http://schemas.microsoft.com/office/drawing/2014/main" id="{785022B1-ABDF-446F-B28E-4B8E732CC7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6147" y="404813"/>
            <a:ext cx="1892765" cy="652200"/>
          </a:xfrm>
          <a:prstGeom prst="rect">
            <a:avLst/>
          </a:prstGeom>
        </p:spPr>
      </p:pic>
      <p:sp>
        <p:nvSpPr>
          <p:cNvPr id="9" name="textruta 8">
            <a:extLst>
              <a:ext uri="{FF2B5EF4-FFF2-40B4-BE49-F238E27FC236}">
                <a16:creationId xmlns:a16="http://schemas.microsoft.com/office/drawing/2014/main" id="{7833BE83-90BE-48C7-9D7F-A04A6B954B87}"/>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Där yrkesdrömmar blir verklighet</a:t>
            </a:r>
          </a:p>
        </p:txBody>
      </p:sp>
    </p:spTree>
    <p:extLst>
      <p:ext uri="{BB962C8B-B14F-4D97-AF65-F5344CB8AC3E}">
        <p14:creationId xmlns:p14="http://schemas.microsoft.com/office/powerpoint/2010/main" val="93886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07182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20941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6605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82564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370732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87426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92F7E-D4FC-4AB5-8E6C-370879D7B6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979C1B-B833-4ECB-AF3A-009CC9F803D8}"/>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AA1BDD-C557-462D-B682-9536E8E78E64}"/>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5" name="Platshållare för sidfot 4">
            <a:extLst>
              <a:ext uri="{FF2B5EF4-FFF2-40B4-BE49-F238E27FC236}">
                <a16:creationId xmlns:a16="http://schemas.microsoft.com/office/drawing/2014/main" id="{59E81FEF-5326-4BCF-8091-A9DF96CF5C8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0E0A70-78FC-4B3E-B76C-68010A443ED4}"/>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2546185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626911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11592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5579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17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120755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0" y="0"/>
            <a:ext cx="12192002"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pic>
        <p:nvPicPr>
          <p:cNvPr id="10" name="Bildobjekt 9">
            <a:extLst>
              <a:ext uri="{FF2B5EF4-FFF2-40B4-BE49-F238E27FC236}">
                <a16:creationId xmlns:a16="http://schemas.microsoft.com/office/drawing/2014/main" id="{35EA9B55-0C74-400C-868F-3CC84C159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147" y="404813"/>
            <a:ext cx="1892765" cy="652200"/>
          </a:xfrm>
          <a:prstGeom prst="rect">
            <a:avLst/>
          </a:prstGeom>
        </p:spPr>
      </p:pic>
    </p:spTree>
    <p:extLst>
      <p:ext uri="{BB962C8B-B14F-4D97-AF65-F5344CB8AC3E}">
        <p14:creationId xmlns:p14="http://schemas.microsoft.com/office/powerpoint/2010/main" val="594720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31C4748D-2C15-4244-B3AB-C74BB84D6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147" y="404813"/>
            <a:ext cx="1892765" cy="652200"/>
          </a:xfrm>
          <a:prstGeom prst="rect">
            <a:avLst/>
          </a:prstGeom>
        </p:spPr>
      </p:pic>
      <p:sp>
        <p:nvSpPr>
          <p:cNvPr id="7" name="textruta 6">
            <a:extLst>
              <a:ext uri="{FF2B5EF4-FFF2-40B4-BE49-F238E27FC236}">
                <a16:creationId xmlns:a16="http://schemas.microsoft.com/office/drawing/2014/main" id="{66458A3E-2C2D-412E-A720-8523430705C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Där yrkesdrömmar blir verklighet</a:t>
            </a:r>
          </a:p>
        </p:txBody>
      </p:sp>
    </p:spTree>
    <p:extLst>
      <p:ext uri="{BB962C8B-B14F-4D97-AF65-F5344CB8AC3E}">
        <p14:creationId xmlns:p14="http://schemas.microsoft.com/office/powerpoint/2010/main" val="2779944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91AD600-C07A-4C4F-816C-2BE89532B957}"/>
              </a:ext>
            </a:extLst>
          </p:cNvPr>
          <p:cNvSpPr txBox="1"/>
          <p:nvPr userDrawn="1"/>
        </p:nvSpPr>
        <p:spPr>
          <a:xfrm>
            <a:off x="1420650" y="1665020"/>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sz="2400" dirty="0">
                <a:solidFill>
                  <a:schemeClr val="tx1"/>
                </a:solidFill>
              </a:rPr>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090580"/>
            <a:ext cx="6148878" cy="2971086"/>
          </a:xfrm>
        </p:spPr>
        <p:txBody>
          <a:bodyPr numCol="1" spcCol="180000">
            <a:noAutofit/>
          </a:bodyPr>
          <a:lstStyle>
            <a:lvl1pPr marL="0" indent="0">
              <a:lnSpc>
                <a:spcPct val="110000"/>
              </a:lnSpc>
              <a:spcBef>
                <a:spcPts val="0"/>
              </a:spcBef>
              <a:buNone/>
              <a:defRPr sz="1600" b="0" kern="0" baseline="0">
                <a:solidFill>
                  <a:schemeClr val="tx1"/>
                </a:solidFill>
                <a:latin typeface="+mn-lt"/>
              </a:defRPr>
            </a:lvl1pPr>
          </a:lstStyle>
          <a:p>
            <a:pPr lvl="0"/>
            <a:r>
              <a:rPr lang="sv-SE" dirty="0"/>
              <a:t>Avdelning</a:t>
            </a:r>
            <a:br>
              <a:rPr lang="sv-SE" dirty="0"/>
            </a:br>
            <a:r>
              <a:rPr lang="sv-SE" dirty="0"/>
              <a:t>Burgårdens gymnasium, Göteborgs Stad</a:t>
            </a:r>
            <a:br>
              <a:rPr lang="sv-SE" dirty="0"/>
            </a:br>
            <a:r>
              <a:rPr lang="sv-SE" dirty="0"/>
              <a:t>Förnamn Efternamn</a:t>
            </a:r>
            <a:br>
              <a:rPr lang="sv-SE" dirty="0"/>
            </a:br>
            <a:r>
              <a:rPr lang="sv-SE" dirty="0"/>
              <a:t>namn@educ.goteborg.se.se</a:t>
            </a:r>
          </a:p>
        </p:txBody>
      </p:sp>
      <p:pic>
        <p:nvPicPr>
          <p:cNvPr id="8" name="Bildobjekt 7" descr="Logo" title="Logo">
            <a:extLst>
              <a:ext uri="{FF2B5EF4-FFF2-40B4-BE49-F238E27FC236}">
                <a16:creationId xmlns:a16="http://schemas.microsoft.com/office/drawing/2014/main" id="{042329E6-4196-472A-A58C-9F7C769FA88B}"/>
              </a:ext>
            </a:extLst>
          </p:cNvPr>
          <p:cNvPicPr>
            <a:picLocks noChangeAspect="1"/>
          </p:cNvPicPr>
          <p:nvPr userDrawn="1"/>
        </p:nvPicPr>
        <p:blipFill>
          <a:blip r:embed="rId2"/>
          <a:stretch>
            <a:fillRect/>
          </a:stretch>
        </p:blipFill>
        <p:spPr>
          <a:xfrm>
            <a:off x="10498641" y="6168924"/>
            <a:ext cx="1280271" cy="426757"/>
          </a:xfrm>
          <a:prstGeom prst="rect">
            <a:avLst/>
          </a:prstGeom>
        </p:spPr>
      </p:pic>
      <p:pic>
        <p:nvPicPr>
          <p:cNvPr id="6" name="Bildobjekt 5">
            <a:extLst>
              <a:ext uri="{FF2B5EF4-FFF2-40B4-BE49-F238E27FC236}">
                <a16:creationId xmlns:a16="http://schemas.microsoft.com/office/drawing/2014/main" id="{D283D667-7B19-4915-9EB0-93ED3EA532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6147" y="404813"/>
            <a:ext cx="1892765" cy="652200"/>
          </a:xfrm>
          <a:prstGeom prst="rect">
            <a:avLst/>
          </a:prstGeom>
        </p:spPr>
      </p:pic>
      <p:sp>
        <p:nvSpPr>
          <p:cNvPr id="7" name="textruta 6">
            <a:extLst>
              <a:ext uri="{FF2B5EF4-FFF2-40B4-BE49-F238E27FC236}">
                <a16:creationId xmlns:a16="http://schemas.microsoft.com/office/drawing/2014/main" id="{53F0E2CB-E783-40F3-86AC-94D30091A951}"/>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Där yrkesdrömmar blir verklighet</a:t>
            </a:r>
          </a:p>
        </p:txBody>
      </p:sp>
    </p:spTree>
    <p:extLst>
      <p:ext uri="{BB962C8B-B14F-4D97-AF65-F5344CB8AC3E}">
        <p14:creationId xmlns:p14="http://schemas.microsoft.com/office/powerpoint/2010/main" val="2345751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4" name="Bildobjekt 3" descr="Logo" title="Logo">
            <a:extLst>
              <a:ext uri="{FF2B5EF4-FFF2-40B4-BE49-F238E27FC236}">
                <a16:creationId xmlns:a16="http://schemas.microsoft.com/office/drawing/2014/main" id="{72D51B96-FF91-40E5-8791-FD0F6A2CC24C}"/>
              </a:ext>
            </a:extLst>
          </p:cNvPr>
          <p:cNvPicPr>
            <a:picLocks noChangeAspect="1"/>
          </p:cNvPicPr>
          <p:nvPr userDrawn="1"/>
        </p:nvPicPr>
        <p:blipFill>
          <a:blip r:embed="rId2"/>
          <a:stretch>
            <a:fillRect/>
          </a:stretch>
        </p:blipFill>
        <p:spPr>
          <a:xfrm>
            <a:off x="10498641" y="6168924"/>
            <a:ext cx="1280271" cy="426757"/>
          </a:xfrm>
          <a:prstGeom prst="rect">
            <a:avLst/>
          </a:prstGeom>
        </p:spPr>
      </p:pic>
      <p:pic>
        <p:nvPicPr>
          <p:cNvPr id="5" name="Bildobjekt 4">
            <a:extLst>
              <a:ext uri="{FF2B5EF4-FFF2-40B4-BE49-F238E27FC236}">
                <a16:creationId xmlns:a16="http://schemas.microsoft.com/office/drawing/2014/main" id="{B4720E2C-14C0-479F-A606-1F0593E4C4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5842" y="2607408"/>
            <a:ext cx="4480316" cy="1543806"/>
          </a:xfrm>
          <a:prstGeom prst="rect">
            <a:avLst/>
          </a:prstGeom>
        </p:spPr>
      </p:pic>
    </p:spTree>
    <p:extLst>
      <p:ext uri="{BB962C8B-B14F-4D97-AF65-F5344CB8AC3E}">
        <p14:creationId xmlns:p14="http://schemas.microsoft.com/office/powerpoint/2010/main" val="38557891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EAD5A-5226-40E1-A429-22DB51B9E36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576B0DF-8C38-4095-A53C-4F5147EDDC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0E830610-E62B-4B3A-B603-2284FCA4F47A}"/>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5" name="Platshållare för sidfot 4">
            <a:extLst>
              <a:ext uri="{FF2B5EF4-FFF2-40B4-BE49-F238E27FC236}">
                <a16:creationId xmlns:a16="http://schemas.microsoft.com/office/drawing/2014/main" id="{BC77D132-0D80-4DA5-BD53-540764CE8B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052C5D-8C52-43A9-A8A1-7591919BDC9F}"/>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120805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8D103B-8D54-40C0-B4D0-267F4451438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6893F5-7D28-4363-A662-56BAB836EC8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4477BD1-4141-4889-B973-F6048E0F297F}"/>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07E84A9-64C2-446B-B2BC-99822D086A1B}"/>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6" name="Platshållare för sidfot 5">
            <a:extLst>
              <a:ext uri="{FF2B5EF4-FFF2-40B4-BE49-F238E27FC236}">
                <a16:creationId xmlns:a16="http://schemas.microsoft.com/office/drawing/2014/main" id="{4515692B-18DC-4601-B723-BF8C5932D0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AB2386B-3FD5-4FE2-A7B8-0030A6B811FA}"/>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194706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396DFA-F76F-416A-86F4-48E216252C8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E2376A5-657E-484B-B1C5-B26DEB9BB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2944ED0-C668-4F76-A40E-C37CC4B75607}"/>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7504F86-9F06-47B6-9381-F5A60DDCA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BDEA326F-BF25-494C-B594-AAB7512F6EBE}"/>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707EAF-2620-4A40-876A-EDA23D47DCA1}"/>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8" name="Platshållare för sidfot 7">
            <a:extLst>
              <a:ext uri="{FF2B5EF4-FFF2-40B4-BE49-F238E27FC236}">
                <a16:creationId xmlns:a16="http://schemas.microsoft.com/office/drawing/2014/main" id="{B40C2BD6-210C-4094-AEA6-957D7DB302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82C6EBA-DD52-4FE8-8309-B9CCF63F01A9}"/>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198297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4CA67F-027A-4248-9E12-20E6B0278D9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48D0DF6-AF03-4F0F-8C60-599FB311E51E}"/>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4" name="Platshållare för sidfot 3">
            <a:extLst>
              <a:ext uri="{FF2B5EF4-FFF2-40B4-BE49-F238E27FC236}">
                <a16:creationId xmlns:a16="http://schemas.microsoft.com/office/drawing/2014/main" id="{D842C6FB-8AC0-49D9-B8FD-4BEBFEECF1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2F53588-5524-430E-BEFE-B932C2C059DD}"/>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312264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5C728E3-F5AF-4593-A487-F68D5EEBDCFB}"/>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3" name="Platshållare för sidfot 2">
            <a:extLst>
              <a:ext uri="{FF2B5EF4-FFF2-40B4-BE49-F238E27FC236}">
                <a16:creationId xmlns:a16="http://schemas.microsoft.com/office/drawing/2014/main" id="{D423F442-4080-4062-A84E-15D9794E37B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DBCAE07-0CD3-4305-87F3-463E3FFBE822}"/>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309885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96687-B87E-460B-90CA-D5F0A4B933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3C07F82-CECD-4A76-8522-B94D14861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195DE15-5FC5-40B0-90FF-FD2A13367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3768E88-C7DA-448E-8F29-A0EFF1EA8B24}"/>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6" name="Platshållare för sidfot 5">
            <a:extLst>
              <a:ext uri="{FF2B5EF4-FFF2-40B4-BE49-F238E27FC236}">
                <a16:creationId xmlns:a16="http://schemas.microsoft.com/office/drawing/2014/main" id="{57A4BEF7-4CBF-4F76-A1D9-386B39EED17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7D44A5C-7878-4EC2-BB10-E1563C2153E6}"/>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227177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04847-6D74-4904-966D-FE699CB0D5B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C20455-D57C-442D-A9A5-FD7B223E2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900253B-5C0D-48D8-B159-DE0C38045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ACE1F62-5E4C-42E2-B532-D755FFF614CC}"/>
              </a:ext>
            </a:extLst>
          </p:cNvPr>
          <p:cNvSpPr>
            <a:spLocks noGrp="1"/>
          </p:cNvSpPr>
          <p:nvPr>
            <p:ph type="dt" sz="half" idx="10"/>
          </p:nvPr>
        </p:nvSpPr>
        <p:spPr/>
        <p:txBody>
          <a:bodyPr/>
          <a:lstStyle/>
          <a:p>
            <a:fld id="{F320987E-02C7-4E40-8620-C69635D6B128}" type="datetimeFigureOut">
              <a:rPr lang="sv-SE" smtClean="0"/>
              <a:t>2024-02-06</a:t>
            </a:fld>
            <a:endParaRPr lang="sv-SE"/>
          </a:p>
        </p:txBody>
      </p:sp>
      <p:sp>
        <p:nvSpPr>
          <p:cNvPr id="6" name="Platshållare för sidfot 5">
            <a:extLst>
              <a:ext uri="{FF2B5EF4-FFF2-40B4-BE49-F238E27FC236}">
                <a16:creationId xmlns:a16="http://schemas.microsoft.com/office/drawing/2014/main" id="{32AA8215-A82F-4C36-B749-C207159DE2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73A21F9-4D10-47AF-9CBD-95656F1A3E45}"/>
              </a:ext>
            </a:extLst>
          </p:cNvPr>
          <p:cNvSpPr>
            <a:spLocks noGrp="1"/>
          </p:cNvSpPr>
          <p:nvPr>
            <p:ph type="sldNum" sz="quarter" idx="12"/>
          </p:nvPr>
        </p:nvSpPr>
        <p:spPr/>
        <p:txBody>
          <a:bodyPr/>
          <a:lstStyle/>
          <a:p>
            <a:fld id="{4EB8C228-73F7-4C36-8148-981878A63F0E}" type="slidenum">
              <a:rPr lang="sv-SE" smtClean="0"/>
              <a:t>‹#›</a:t>
            </a:fld>
            <a:endParaRPr lang="sv-SE"/>
          </a:p>
        </p:txBody>
      </p:sp>
    </p:spTree>
    <p:extLst>
      <p:ext uri="{BB962C8B-B14F-4D97-AF65-F5344CB8AC3E}">
        <p14:creationId xmlns:p14="http://schemas.microsoft.com/office/powerpoint/2010/main" val="221447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2DADB3B-3F2F-4A49-B664-1E01AF568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B4DB-AC32-4A68-AEAE-CF2131733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0E0F03-2990-48CE-BCB4-7408D7170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0987E-02C7-4E40-8620-C69635D6B128}" type="datetimeFigureOut">
              <a:rPr lang="sv-SE" smtClean="0"/>
              <a:t>2024-02-06</a:t>
            </a:fld>
            <a:endParaRPr lang="sv-SE"/>
          </a:p>
        </p:txBody>
      </p:sp>
      <p:sp>
        <p:nvSpPr>
          <p:cNvPr id="5" name="Platshållare för sidfot 4">
            <a:extLst>
              <a:ext uri="{FF2B5EF4-FFF2-40B4-BE49-F238E27FC236}">
                <a16:creationId xmlns:a16="http://schemas.microsoft.com/office/drawing/2014/main" id="{12A5DCD3-CE25-48BA-AF3D-41D8E38F5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D7652C6-FBD2-4416-8D95-670F68F99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8C228-73F7-4C36-8148-981878A63F0E}" type="slidenum">
              <a:rPr lang="sv-SE" smtClean="0"/>
              <a:t>‹#›</a:t>
            </a:fld>
            <a:endParaRPr lang="sv-SE"/>
          </a:p>
        </p:txBody>
      </p:sp>
    </p:spTree>
    <p:extLst>
      <p:ext uri="{BB962C8B-B14F-4D97-AF65-F5344CB8AC3E}">
        <p14:creationId xmlns:p14="http://schemas.microsoft.com/office/powerpoint/2010/main" val="240165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Där yrkesdrömmar blir verklighet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0" name="Bildobjekt 9">
            <a:extLst>
              <a:ext uri="{FF2B5EF4-FFF2-40B4-BE49-F238E27FC236}">
                <a16:creationId xmlns:a16="http://schemas.microsoft.com/office/drawing/2014/main" id="{666D4492-9CAF-4043-98EF-703B7B066FA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86147" y="404813"/>
            <a:ext cx="1892765" cy="652200"/>
          </a:xfrm>
          <a:prstGeom prst="rect">
            <a:avLst/>
          </a:prstGeom>
        </p:spPr>
      </p:pic>
    </p:spTree>
    <p:extLst>
      <p:ext uri="{BB962C8B-B14F-4D97-AF65-F5344CB8AC3E}">
        <p14:creationId xmlns:p14="http://schemas.microsoft.com/office/powerpoint/2010/main" val="3584914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332" rtl="0" eaLnBrk="1" latinLnBrk="0" hangingPunct="1">
        <a:lnSpc>
          <a:spcPct val="90000"/>
        </a:lnSpc>
        <a:spcBef>
          <a:spcPct val="0"/>
        </a:spcBef>
        <a:buNone/>
        <a:defRPr sz="3000" b="0"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s://www.spsm.se/" TargetMode="External"/><Relationship Id="rId7" Type="http://schemas.openxmlformats.org/officeDocument/2006/relationships/hyperlink" Target="https://www.habilitering.se/" TargetMode="External"/><Relationship Id="rId2" Type="http://schemas.openxmlformats.org/officeDocument/2006/relationships/hyperlink" Target="https://www.jobbafrisk.se/" TargetMode="External"/><Relationship Id="rId1" Type="http://schemas.openxmlformats.org/officeDocument/2006/relationships/slideLayout" Target="../slideLayouts/slideLayout7.xml"/><Relationship Id="rId6" Type="http://schemas.openxmlformats.org/officeDocument/2006/relationships/hyperlink" Target="https://attention.se/" TargetMode="External"/><Relationship Id="rId5" Type="http://schemas.openxmlformats.org/officeDocument/2006/relationships/hyperlink" Target="https://urplay.se/serie/212985-jag-jobbar" TargetMode="External"/><Relationship Id="rId4" Type="http://schemas.openxmlformats.org/officeDocument/2006/relationships/hyperlink" Target="https://www.autism.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amn@educ.goteborg.se"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2AF76FE-3D32-4117-88BC-7E62B4597C52}"/>
              </a:ext>
            </a:extLst>
          </p:cNvPr>
          <p:cNvSpPr/>
          <p:nvPr/>
        </p:nvSpPr>
        <p:spPr>
          <a:xfrm>
            <a:off x="313038" y="323432"/>
            <a:ext cx="11565924" cy="54183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B7057FC5-8472-4780-B82D-A46BDB6FD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995" y="2148117"/>
            <a:ext cx="5436974" cy="1569104"/>
          </a:xfrm>
          <a:prstGeom prst="rect">
            <a:avLst/>
          </a:prstGeom>
        </p:spPr>
      </p:pic>
      <p:pic>
        <p:nvPicPr>
          <p:cNvPr id="8" name="Bildobjekt 7">
            <a:extLst>
              <a:ext uri="{FF2B5EF4-FFF2-40B4-BE49-F238E27FC236}">
                <a16:creationId xmlns:a16="http://schemas.microsoft.com/office/drawing/2014/main" id="{DFFBEF8D-7818-4156-8020-74C124BAB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724" y="6026014"/>
            <a:ext cx="1532238" cy="508554"/>
          </a:xfrm>
          <a:prstGeom prst="rect">
            <a:avLst/>
          </a:prstGeom>
        </p:spPr>
      </p:pic>
      <p:sp>
        <p:nvSpPr>
          <p:cNvPr id="10" name="textruta 9">
            <a:extLst>
              <a:ext uri="{FF2B5EF4-FFF2-40B4-BE49-F238E27FC236}">
                <a16:creationId xmlns:a16="http://schemas.microsoft.com/office/drawing/2014/main" id="{6BE62FD0-7C1B-4443-8387-CB6EC204FACD}"/>
              </a:ext>
            </a:extLst>
          </p:cNvPr>
          <p:cNvSpPr txBox="1"/>
          <p:nvPr/>
        </p:nvSpPr>
        <p:spPr>
          <a:xfrm>
            <a:off x="313038" y="6226791"/>
            <a:ext cx="2281881" cy="307777"/>
          </a:xfrm>
          <a:prstGeom prst="rect">
            <a:avLst/>
          </a:prstGeom>
          <a:noFill/>
        </p:spPr>
        <p:txBody>
          <a:bodyPr wrap="square" rtlCol="0">
            <a:spAutoFit/>
          </a:bodyPr>
          <a:lstStyle/>
          <a:p>
            <a:r>
              <a:rPr lang="sv-SE" sz="1400" dirty="0"/>
              <a:t>www.studiumgbg.se</a:t>
            </a:r>
          </a:p>
        </p:txBody>
      </p:sp>
    </p:spTree>
    <p:extLst>
      <p:ext uri="{BB962C8B-B14F-4D97-AF65-F5344CB8AC3E}">
        <p14:creationId xmlns:p14="http://schemas.microsoft.com/office/powerpoint/2010/main" val="195505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C6D14A4-6581-E6C8-7630-D553883AE2A9}"/>
              </a:ext>
            </a:extLst>
          </p:cNvPr>
          <p:cNvSpPr txBox="1"/>
          <p:nvPr/>
        </p:nvSpPr>
        <p:spPr>
          <a:xfrm>
            <a:off x="2743200" y="464950"/>
            <a:ext cx="8993696" cy="6217087"/>
          </a:xfrm>
          <a:prstGeom prst="rect">
            <a:avLst/>
          </a:prstGeom>
          <a:noFill/>
        </p:spPr>
        <p:txBody>
          <a:bodyPr wrap="square" rtlCol="0">
            <a:spAutoFit/>
          </a:bodyPr>
          <a:lstStyle/>
          <a:p>
            <a:r>
              <a:rPr lang="sv-SE" b="1" u="sng" dirty="0">
                <a:solidFill>
                  <a:srgbClr val="FF0000"/>
                </a:solidFill>
              </a:rPr>
              <a:t>Att tänka på!</a:t>
            </a:r>
          </a:p>
          <a:p>
            <a:endParaRPr lang="sv-SE" dirty="0"/>
          </a:p>
          <a:p>
            <a:r>
              <a:rPr lang="sv-SE" dirty="0">
                <a:solidFill>
                  <a:schemeClr val="accent6"/>
                </a:solidFill>
              </a:rPr>
              <a:t>Samarbete </a:t>
            </a:r>
            <a:r>
              <a:rPr lang="sv-SE" dirty="0"/>
              <a:t>med lärare, kurator och utbildningsledare är ett måste för att kunna göra ett bra jobb</a:t>
            </a:r>
          </a:p>
          <a:p>
            <a:endParaRPr lang="sv-SE" dirty="0"/>
          </a:p>
          <a:p>
            <a:r>
              <a:rPr lang="sv-SE" dirty="0">
                <a:solidFill>
                  <a:schemeClr val="accent6"/>
                </a:solidFill>
              </a:rPr>
              <a:t>Flerpartssamtal</a:t>
            </a:r>
            <a:r>
              <a:rPr lang="sv-SE" dirty="0"/>
              <a:t> är alltid bra för att få samma bild. Ex försäkringskassan, arbetsförmedlingen,</a:t>
            </a:r>
          </a:p>
          <a:p>
            <a:r>
              <a:rPr lang="sv-SE" dirty="0"/>
              <a:t>boendestöd, god man mm</a:t>
            </a:r>
          </a:p>
          <a:p>
            <a:endParaRPr lang="sv-SE" dirty="0"/>
          </a:p>
          <a:p>
            <a:r>
              <a:rPr lang="sv-SE" dirty="0"/>
              <a:t>Många elever har svårt att förstå ironi eller ”skojprat”</a:t>
            </a:r>
          </a:p>
          <a:p>
            <a:endParaRPr lang="sv-SE" dirty="0"/>
          </a:p>
          <a:p>
            <a:r>
              <a:rPr lang="sv-SE" dirty="0">
                <a:solidFill>
                  <a:schemeClr val="accent6"/>
                </a:solidFill>
              </a:rPr>
              <a:t>Tydlighet</a:t>
            </a:r>
            <a:r>
              <a:rPr lang="sv-SE" dirty="0"/>
              <a:t>, </a:t>
            </a:r>
            <a:r>
              <a:rPr lang="sv-SE" dirty="0">
                <a:solidFill>
                  <a:schemeClr val="accent6"/>
                </a:solidFill>
              </a:rPr>
              <a:t>upprepa</a:t>
            </a:r>
          </a:p>
          <a:p>
            <a:endParaRPr lang="sv-SE" dirty="0"/>
          </a:p>
          <a:p>
            <a:r>
              <a:rPr lang="sv-SE" dirty="0">
                <a:solidFill>
                  <a:schemeClr val="accent6"/>
                </a:solidFill>
              </a:rPr>
              <a:t>Tålamod</a:t>
            </a:r>
            <a:r>
              <a:rPr lang="sv-SE" dirty="0"/>
              <a:t>, alla moment tar längre tid än du är van vid</a:t>
            </a:r>
          </a:p>
          <a:p>
            <a:endParaRPr lang="sv-SE" dirty="0"/>
          </a:p>
          <a:p>
            <a:r>
              <a:rPr lang="sv-SE" dirty="0">
                <a:solidFill>
                  <a:schemeClr val="accent6"/>
                </a:solidFill>
              </a:rPr>
              <a:t>Respekt</a:t>
            </a:r>
          </a:p>
          <a:p>
            <a:endParaRPr lang="sv-SE" dirty="0"/>
          </a:p>
          <a:p>
            <a:r>
              <a:rPr lang="sv-SE" dirty="0"/>
              <a:t>Var inte rädd att ställa frågor, du kommer få respons direkt</a:t>
            </a:r>
          </a:p>
          <a:p>
            <a:endParaRPr lang="sv-SE" dirty="0"/>
          </a:p>
          <a:p>
            <a:r>
              <a:rPr lang="sv-SE" dirty="0"/>
              <a:t>Använd din kreativitet, våga pröva</a:t>
            </a:r>
          </a:p>
          <a:p>
            <a:endParaRPr lang="sv-SE" dirty="0"/>
          </a:p>
          <a:p>
            <a:r>
              <a:rPr lang="sv-SE" sz="2000" dirty="0">
                <a:solidFill>
                  <a:srgbClr val="FF0000"/>
                </a:solidFill>
              </a:rPr>
              <a:t>Dum- Lat- Nyfiken</a:t>
            </a:r>
          </a:p>
          <a:p>
            <a:endParaRPr lang="sv-SE" dirty="0"/>
          </a:p>
        </p:txBody>
      </p:sp>
      <p:pic>
        <p:nvPicPr>
          <p:cNvPr id="9" name="Bildobjekt 8" descr="En bild som visar rita, klädsel, skiss, clipart&#10;&#10;Automatiskt genererad beskrivning">
            <a:extLst>
              <a:ext uri="{FF2B5EF4-FFF2-40B4-BE49-F238E27FC236}">
                <a16:creationId xmlns:a16="http://schemas.microsoft.com/office/drawing/2014/main" id="{739212E0-7F53-E694-E0D3-2D3405C2F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09" y="1816863"/>
            <a:ext cx="1704814" cy="918584"/>
          </a:xfrm>
          <a:prstGeom prst="rect">
            <a:avLst/>
          </a:prstGeom>
        </p:spPr>
      </p:pic>
      <p:pic>
        <p:nvPicPr>
          <p:cNvPr id="12" name="Bildobjekt 11" descr="En bild som visar rita, skiss, tecknad serie, illustration&#10;&#10;Automatiskt genererad beskrivning">
            <a:extLst>
              <a:ext uri="{FF2B5EF4-FFF2-40B4-BE49-F238E27FC236}">
                <a16:creationId xmlns:a16="http://schemas.microsoft.com/office/drawing/2014/main" id="{3C8F9AB7-A7D6-AD3E-6311-B5D9B8637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851" y="3655032"/>
            <a:ext cx="1116523" cy="641911"/>
          </a:xfrm>
          <a:prstGeom prst="rect">
            <a:avLst/>
          </a:prstGeom>
        </p:spPr>
      </p:pic>
      <p:pic>
        <p:nvPicPr>
          <p:cNvPr id="14" name="Bildobjekt 13" descr="En bild som visar skiss, rita, Barnkonst, clipart&#10;&#10;Automatiskt genererad beskrivning">
            <a:extLst>
              <a:ext uri="{FF2B5EF4-FFF2-40B4-BE49-F238E27FC236}">
                <a16:creationId xmlns:a16="http://schemas.microsoft.com/office/drawing/2014/main" id="{A41841EA-0713-E182-97A8-24E081C7E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851" y="4400228"/>
            <a:ext cx="1247936" cy="641911"/>
          </a:xfrm>
          <a:prstGeom prst="rect">
            <a:avLst/>
          </a:prstGeom>
        </p:spPr>
      </p:pic>
      <p:pic>
        <p:nvPicPr>
          <p:cNvPr id="16" name="Bildobjekt 15" descr="En bild som visar skiss, klädsel, tecknad serie, rita&#10;&#10;Automatiskt genererad beskrivning">
            <a:extLst>
              <a:ext uri="{FF2B5EF4-FFF2-40B4-BE49-F238E27FC236}">
                <a16:creationId xmlns:a16="http://schemas.microsoft.com/office/drawing/2014/main" id="{29E4A824-090C-BF29-8D14-ACE9699B4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156" y="577531"/>
            <a:ext cx="1642821" cy="1064943"/>
          </a:xfrm>
          <a:prstGeom prst="rect">
            <a:avLst/>
          </a:prstGeom>
        </p:spPr>
      </p:pic>
      <p:pic>
        <p:nvPicPr>
          <p:cNvPr id="18" name="Bildobjekt 17" descr="En bild som visar Grafik, clipart, grön, symbol&#10;&#10;Automatiskt genererad beskrivning">
            <a:extLst>
              <a:ext uri="{FF2B5EF4-FFF2-40B4-BE49-F238E27FC236}">
                <a16:creationId xmlns:a16="http://schemas.microsoft.com/office/drawing/2014/main" id="{A41747D2-6BC9-451B-82E6-7C19C2B547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120" y="2967323"/>
            <a:ext cx="1073984" cy="658678"/>
          </a:xfrm>
          <a:prstGeom prst="rect">
            <a:avLst/>
          </a:prstGeom>
        </p:spPr>
      </p:pic>
    </p:spTree>
    <p:extLst>
      <p:ext uri="{BB962C8B-B14F-4D97-AF65-F5344CB8AC3E}">
        <p14:creationId xmlns:p14="http://schemas.microsoft.com/office/powerpoint/2010/main" val="183939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0A158C4-9808-E5D3-C8ED-0C6FBA1B6653}"/>
              </a:ext>
            </a:extLst>
          </p:cNvPr>
          <p:cNvSpPr txBox="1"/>
          <p:nvPr/>
        </p:nvSpPr>
        <p:spPr>
          <a:xfrm>
            <a:off x="3114320" y="2854839"/>
            <a:ext cx="6027741" cy="369332"/>
          </a:xfrm>
          <a:prstGeom prst="rect">
            <a:avLst/>
          </a:prstGeom>
          <a:noFill/>
        </p:spPr>
        <p:txBody>
          <a:bodyPr wrap="square">
            <a:spAutoFit/>
          </a:bodyPr>
          <a:lstStyle/>
          <a:p>
            <a:r>
              <a:rPr lang="sv-SE" dirty="0">
                <a:hlinkClick r:id="rId2"/>
              </a:rPr>
              <a:t>https://www.jobbafrisk.se</a:t>
            </a:r>
            <a:r>
              <a:rPr lang="sv-SE" dirty="0"/>
              <a:t> </a:t>
            </a:r>
          </a:p>
        </p:txBody>
      </p:sp>
      <p:sp>
        <p:nvSpPr>
          <p:cNvPr id="4" name="textruta 3">
            <a:extLst>
              <a:ext uri="{FF2B5EF4-FFF2-40B4-BE49-F238E27FC236}">
                <a16:creationId xmlns:a16="http://schemas.microsoft.com/office/drawing/2014/main" id="{4B15E138-410C-DAE1-5A1A-B3A827DEE861}"/>
              </a:ext>
            </a:extLst>
          </p:cNvPr>
          <p:cNvSpPr txBox="1"/>
          <p:nvPr/>
        </p:nvSpPr>
        <p:spPr>
          <a:xfrm>
            <a:off x="3114321" y="2208508"/>
            <a:ext cx="2217826" cy="369332"/>
          </a:xfrm>
          <a:prstGeom prst="rect">
            <a:avLst/>
          </a:prstGeom>
          <a:noFill/>
        </p:spPr>
        <p:txBody>
          <a:bodyPr wrap="square" rtlCol="0">
            <a:spAutoFit/>
          </a:bodyPr>
          <a:lstStyle/>
          <a:p>
            <a:r>
              <a:rPr lang="sv-SE" dirty="0">
                <a:hlinkClick r:id="rId3"/>
              </a:rPr>
              <a:t>https://www.spsm.se</a:t>
            </a:r>
            <a:r>
              <a:rPr lang="sv-SE" dirty="0"/>
              <a:t> </a:t>
            </a:r>
          </a:p>
        </p:txBody>
      </p:sp>
      <p:sp>
        <p:nvSpPr>
          <p:cNvPr id="5" name="textruta 4">
            <a:extLst>
              <a:ext uri="{FF2B5EF4-FFF2-40B4-BE49-F238E27FC236}">
                <a16:creationId xmlns:a16="http://schemas.microsoft.com/office/drawing/2014/main" id="{8571D649-B144-B805-6599-FC36CDF10344}"/>
              </a:ext>
            </a:extLst>
          </p:cNvPr>
          <p:cNvSpPr txBox="1"/>
          <p:nvPr/>
        </p:nvSpPr>
        <p:spPr>
          <a:xfrm>
            <a:off x="3114320" y="3257795"/>
            <a:ext cx="2507211" cy="369332"/>
          </a:xfrm>
          <a:prstGeom prst="rect">
            <a:avLst/>
          </a:prstGeom>
          <a:noFill/>
        </p:spPr>
        <p:txBody>
          <a:bodyPr wrap="square" rtlCol="0">
            <a:spAutoFit/>
          </a:bodyPr>
          <a:lstStyle/>
          <a:p>
            <a:r>
              <a:rPr lang="sv-SE" dirty="0">
                <a:hlinkClick r:id="rId4"/>
              </a:rPr>
              <a:t>https://www.autism.se</a:t>
            </a:r>
            <a:r>
              <a:rPr lang="sv-SE" dirty="0"/>
              <a:t> </a:t>
            </a:r>
          </a:p>
        </p:txBody>
      </p:sp>
      <p:sp>
        <p:nvSpPr>
          <p:cNvPr id="6" name="textruta 5">
            <a:extLst>
              <a:ext uri="{FF2B5EF4-FFF2-40B4-BE49-F238E27FC236}">
                <a16:creationId xmlns:a16="http://schemas.microsoft.com/office/drawing/2014/main" id="{21229C83-0C61-F092-F726-4D3ACD61E274}"/>
              </a:ext>
            </a:extLst>
          </p:cNvPr>
          <p:cNvSpPr txBox="1"/>
          <p:nvPr/>
        </p:nvSpPr>
        <p:spPr>
          <a:xfrm>
            <a:off x="3114322" y="1480088"/>
            <a:ext cx="4169780" cy="369332"/>
          </a:xfrm>
          <a:prstGeom prst="rect">
            <a:avLst/>
          </a:prstGeom>
          <a:noFill/>
        </p:spPr>
        <p:txBody>
          <a:bodyPr wrap="square" rtlCol="0">
            <a:spAutoFit/>
          </a:bodyPr>
          <a:lstStyle/>
          <a:p>
            <a:r>
              <a:rPr lang="sv-SE" dirty="0">
                <a:hlinkClick r:id="rId5"/>
              </a:rPr>
              <a:t>https://urplay.se/serie/212985-jag-jobbar</a:t>
            </a:r>
            <a:r>
              <a:rPr lang="sv-SE" dirty="0"/>
              <a:t> </a:t>
            </a:r>
          </a:p>
        </p:txBody>
      </p:sp>
      <p:sp>
        <p:nvSpPr>
          <p:cNvPr id="7" name="textruta 6">
            <a:extLst>
              <a:ext uri="{FF2B5EF4-FFF2-40B4-BE49-F238E27FC236}">
                <a16:creationId xmlns:a16="http://schemas.microsoft.com/office/drawing/2014/main" id="{0552DEC6-3E5E-2AB6-5914-B13AB16A48D8}"/>
              </a:ext>
            </a:extLst>
          </p:cNvPr>
          <p:cNvSpPr txBox="1"/>
          <p:nvPr/>
        </p:nvSpPr>
        <p:spPr>
          <a:xfrm>
            <a:off x="3114321" y="1077132"/>
            <a:ext cx="2284793" cy="369332"/>
          </a:xfrm>
          <a:prstGeom prst="rect">
            <a:avLst/>
          </a:prstGeom>
          <a:noFill/>
        </p:spPr>
        <p:txBody>
          <a:bodyPr wrap="square" rtlCol="0">
            <a:spAutoFit/>
          </a:bodyPr>
          <a:lstStyle/>
          <a:p>
            <a:r>
              <a:rPr lang="sv-SE" dirty="0">
                <a:hlinkClick r:id="rId6"/>
              </a:rPr>
              <a:t>https://attention.se</a:t>
            </a:r>
            <a:r>
              <a:rPr lang="sv-SE" dirty="0"/>
              <a:t> </a:t>
            </a:r>
          </a:p>
        </p:txBody>
      </p:sp>
      <p:sp>
        <p:nvSpPr>
          <p:cNvPr id="8" name="textruta 7">
            <a:extLst>
              <a:ext uri="{FF2B5EF4-FFF2-40B4-BE49-F238E27FC236}">
                <a16:creationId xmlns:a16="http://schemas.microsoft.com/office/drawing/2014/main" id="{0414FB76-79F2-BEA9-55EC-25FC7C4013BA}"/>
              </a:ext>
            </a:extLst>
          </p:cNvPr>
          <p:cNvSpPr txBox="1"/>
          <p:nvPr/>
        </p:nvSpPr>
        <p:spPr>
          <a:xfrm>
            <a:off x="3114321" y="1862390"/>
            <a:ext cx="3185493" cy="369332"/>
          </a:xfrm>
          <a:prstGeom prst="rect">
            <a:avLst/>
          </a:prstGeom>
          <a:noFill/>
        </p:spPr>
        <p:txBody>
          <a:bodyPr wrap="square" rtlCol="0">
            <a:spAutoFit/>
          </a:bodyPr>
          <a:lstStyle/>
          <a:p>
            <a:r>
              <a:rPr lang="sv-SE" dirty="0">
                <a:hlinkClick r:id="rId7"/>
              </a:rPr>
              <a:t>https://www.habilitering.se</a:t>
            </a:r>
            <a:r>
              <a:rPr lang="sv-SE" dirty="0"/>
              <a:t> </a:t>
            </a:r>
          </a:p>
        </p:txBody>
      </p:sp>
      <p:sp>
        <p:nvSpPr>
          <p:cNvPr id="9" name="textruta 8">
            <a:extLst>
              <a:ext uri="{FF2B5EF4-FFF2-40B4-BE49-F238E27FC236}">
                <a16:creationId xmlns:a16="http://schemas.microsoft.com/office/drawing/2014/main" id="{9A896C5A-464F-E050-F5AF-11123A1C68F6}"/>
              </a:ext>
            </a:extLst>
          </p:cNvPr>
          <p:cNvSpPr txBox="1"/>
          <p:nvPr/>
        </p:nvSpPr>
        <p:spPr>
          <a:xfrm>
            <a:off x="3223647" y="523134"/>
            <a:ext cx="1154483" cy="369332"/>
          </a:xfrm>
          <a:prstGeom prst="rect">
            <a:avLst/>
          </a:prstGeom>
          <a:noFill/>
        </p:spPr>
        <p:txBody>
          <a:bodyPr wrap="none" rtlCol="0">
            <a:spAutoFit/>
          </a:bodyPr>
          <a:lstStyle/>
          <a:p>
            <a:r>
              <a:rPr lang="sv-SE" dirty="0"/>
              <a:t>LÄNKTIPS!</a:t>
            </a:r>
          </a:p>
        </p:txBody>
      </p:sp>
    </p:spTree>
    <p:extLst>
      <p:ext uri="{BB962C8B-B14F-4D97-AF65-F5344CB8AC3E}">
        <p14:creationId xmlns:p14="http://schemas.microsoft.com/office/powerpoint/2010/main" val="424930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6BE62FD0-7C1B-4443-8387-CB6EC204FACD}"/>
              </a:ext>
            </a:extLst>
          </p:cNvPr>
          <p:cNvSpPr txBox="1"/>
          <p:nvPr/>
        </p:nvSpPr>
        <p:spPr>
          <a:xfrm>
            <a:off x="313038" y="6243679"/>
            <a:ext cx="2907957" cy="276999"/>
          </a:xfrm>
          <a:prstGeom prst="rect">
            <a:avLst/>
          </a:prstGeom>
          <a:noFill/>
        </p:spPr>
        <p:txBody>
          <a:bodyPr wrap="square" rtlCol="0">
            <a:spAutoFit/>
          </a:bodyPr>
          <a:lstStyle/>
          <a:p>
            <a:r>
              <a:rPr lang="sv-SE" sz="1200" dirty="0"/>
              <a:t>Studium är en del av Göteborgs Stad</a:t>
            </a:r>
          </a:p>
        </p:txBody>
      </p:sp>
      <p:pic>
        <p:nvPicPr>
          <p:cNvPr id="7" name="Bildobjekt 6">
            <a:extLst>
              <a:ext uri="{FF2B5EF4-FFF2-40B4-BE49-F238E27FC236}">
                <a16:creationId xmlns:a16="http://schemas.microsoft.com/office/drawing/2014/main" id="{D9367E1A-086B-4E4A-BA8C-FF672B56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438" y="6140101"/>
            <a:ext cx="1507524" cy="350587"/>
          </a:xfrm>
          <a:prstGeom prst="rect">
            <a:avLst/>
          </a:prstGeom>
        </p:spPr>
      </p:pic>
      <p:sp>
        <p:nvSpPr>
          <p:cNvPr id="12" name="textruta 11">
            <a:extLst>
              <a:ext uri="{FF2B5EF4-FFF2-40B4-BE49-F238E27FC236}">
                <a16:creationId xmlns:a16="http://schemas.microsoft.com/office/drawing/2014/main" id="{6C22DAB0-E8E2-48B8-87AA-C0D288EBB8CC}"/>
              </a:ext>
            </a:extLst>
          </p:cNvPr>
          <p:cNvSpPr txBox="1"/>
          <p:nvPr/>
        </p:nvSpPr>
        <p:spPr>
          <a:xfrm>
            <a:off x="840259" y="683741"/>
            <a:ext cx="10643287" cy="646331"/>
          </a:xfrm>
          <a:prstGeom prst="rect">
            <a:avLst/>
          </a:prstGeom>
          <a:noFill/>
        </p:spPr>
        <p:txBody>
          <a:bodyPr wrap="square" rtlCol="0">
            <a:spAutoFit/>
          </a:bodyPr>
          <a:lstStyle/>
          <a:p>
            <a:r>
              <a:rPr lang="sv-SE" sz="3600" dirty="0">
                <a:latin typeface="Founders Grotesk Cond SmBd" panose="020B0703030202060203" pitchFamily="34" charset="0"/>
              </a:rPr>
              <a:t>KONTAKT</a:t>
            </a:r>
          </a:p>
        </p:txBody>
      </p:sp>
      <p:sp>
        <p:nvSpPr>
          <p:cNvPr id="14" name="textruta 13">
            <a:extLst>
              <a:ext uri="{FF2B5EF4-FFF2-40B4-BE49-F238E27FC236}">
                <a16:creationId xmlns:a16="http://schemas.microsoft.com/office/drawing/2014/main" id="{891A09F3-4DA1-4CF8-A450-19798EDCDAE0}"/>
              </a:ext>
            </a:extLst>
          </p:cNvPr>
          <p:cNvSpPr txBox="1"/>
          <p:nvPr/>
        </p:nvSpPr>
        <p:spPr>
          <a:xfrm>
            <a:off x="1202724" y="2248993"/>
            <a:ext cx="10280822" cy="1600438"/>
          </a:xfrm>
          <a:prstGeom prst="rect">
            <a:avLst/>
          </a:prstGeom>
          <a:noFill/>
        </p:spPr>
        <p:txBody>
          <a:bodyPr wrap="square" rtlCol="0">
            <a:spAutoFit/>
          </a:bodyPr>
          <a:lstStyle/>
          <a:p>
            <a:r>
              <a:rPr lang="sv-SE" sz="2000" dirty="0"/>
              <a:t>Studium, Göteborg Stad</a:t>
            </a:r>
          </a:p>
          <a:p>
            <a:r>
              <a:rPr lang="sv-SE" sz="2000" dirty="0"/>
              <a:t>Anette Kagelind</a:t>
            </a:r>
            <a:endParaRPr lang="sv-SE" sz="2000" dirty="0">
              <a:hlinkClick r:id="rId3">
                <a:extLst>
                  <a:ext uri="{A12FA001-AC4F-418D-AE19-62706E023703}">
                    <ahyp:hlinkClr xmlns:ahyp="http://schemas.microsoft.com/office/drawing/2018/hyperlinkcolor" val="tx"/>
                  </a:ext>
                </a:extLst>
              </a:hlinkClick>
            </a:endParaRPr>
          </a:p>
          <a:p>
            <a:r>
              <a:rPr lang="sv-SE" sz="2000" dirty="0">
                <a:solidFill>
                  <a:srgbClr val="63B2BA"/>
                </a:solidFill>
                <a:hlinkClick r:id="rId3">
                  <a:extLst>
                    <a:ext uri="{A12FA001-AC4F-418D-AE19-62706E023703}">
                      <ahyp:hlinkClr xmlns:ahyp="http://schemas.microsoft.com/office/drawing/2018/hyperlinkcolor" val="tx"/>
                    </a:ext>
                  </a:extLst>
                </a:hlinkClick>
              </a:rPr>
              <a:t>Anette.kagelind@educ.goteborg.se</a:t>
            </a:r>
            <a:endParaRPr lang="sv-SE" sz="2000" dirty="0">
              <a:solidFill>
                <a:srgbClr val="63B2BA"/>
              </a:solidFill>
            </a:endParaRPr>
          </a:p>
          <a:p>
            <a:endParaRPr lang="sv-SE" sz="2000" dirty="0">
              <a:solidFill>
                <a:srgbClr val="63B2BA"/>
              </a:solidFill>
            </a:endParaRPr>
          </a:p>
          <a:p>
            <a:endParaRPr lang="sv-SE" dirty="0"/>
          </a:p>
        </p:txBody>
      </p:sp>
      <p:cxnSp>
        <p:nvCxnSpPr>
          <p:cNvPr id="16" name="Rak koppling 15">
            <a:extLst>
              <a:ext uri="{FF2B5EF4-FFF2-40B4-BE49-F238E27FC236}">
                <a16:creationId xmlns:a16="http://schemas.microsoft.com/office/drawing/2014/main" id="{A9AD1283-E87F-4D71-BC7D-042A41B56EAA}"/>
              </a:ext>
            </a:extLst>
          </p:cNvPr>
          <p:cNvCxnSpPr>
            <a:cxnSpLocks/>
          </p:cNvCxnSpPr>
          <p:nvPr/>
        </p:nvCxnSpPr>
        <p:spPr>
          <a:xfrm>
            <a:off x="403654" y="5898292"/>
            <a:ext cx="11475308" cy="0"/>
          </a:xfrm>
          <a:prstGeom prst="line">
            <a:avLst/>
          </a:prstGeom>
          <a:ln w="38100">
            <a:solidFill>
              <a:srgbClr val="63B2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17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2AF76FE-3D32-4117-88BC-7E62B4597C52}"/>
              </a:ext>
            </a:extLst>
          </p:cNvPr>
          <p:cNvSpPr/>
          <p:nvPr/>
        </p:nvSpPr>
        <p:spPr>
          <a:xfrm>
            <a:off x="313038" y="323432"/>
            <a:ext cx="11565924" cy="54183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55CC1214-0915-40C1-9753-0CC075B4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438" y="6140101"/>
            <a:ext cx="1507524" cy="350587"/>
          </a:xfrm>
          <a:prstGeom prst="rect">
            <a:avLst/>
          </a:prstGeom>
        </p:spPr>
      </p:pic>
      <p:sp>
        <p:nvSpPr>
          <p:cNvPr id="9" name="textruta 8">
            <a:extLst>
              <a:ext uri="{FF2B5EF4-FFF2-40B4-BE49-F238E27FC236}">
                <a16:creationId xmlns:a16="http://schemas.microsoft.com/office/drawing/2014/main" id="{C33B86AD-F217-4B7F-978C-26B58CBF956F}"/>
              </a:ext>
            </a:extLst>
          </p:cNvPr>
          <p:cNvSpPr txBox="1"/>
          <p:nvPr/>
        </p:nvSpPr>
        <p:spPr>
          <a:xfrm>
            <a:off x="313038" y="6243679"/>
            <a:ext cx="2907957" cy="276999"/>
          </a:xfrm>
          <a:prstGeom prst="rect">
            <a:avLst/>
          </a:prstGeom>
          <a:noFill/>
        </p:spPr>
        <p:txBody>
          <a:bodyPr wrap="square" rtlCol="0">
            <a:spAutoFit/>
          </a:bodyPr>
          <a:lstStyle/>
          <a:p>
            <a:r>
              <a:rPr lang="sv-SE" sz="1200" dirty="0"/>
              <a:t>Studium är en del av Göteborgs Stad</a:t>
            </a:r>
          </a:p>
        </p:txBody>
      </p:sp>
      <p:sp>
        <p:nvSpPr>
          <p:cNvPr id="2" name="textruta 1">
            <a:extLst>
              <a:ext uri="{FF2B5EF4-FFF2-40B4-BE49-F238E27FC236}">
                <a16:creationId xmlns:a16="http://schemas.microsoft.com/office/drawing/2014/main" id="{6A1BA52F-47D8-4E7B-BD1B-333735945DF1}"/>
              </a:ext>
            </a:extLst>
          </p:cNvPr>
          <p:cNvSpPr txBox="1"/>
          <p:nvPr/>
        </p:nvSpPr>
        <p:spPr>
          <a:xfrm>
            <a:off x="2240692" y="2211732"/>
            <a:ext cx="7479957" cy="1015663"/>
          </a:xfrm>
          <a:prstGeom prst="rect">
            <a:avLst/>
          </a:prstGeom>
          <a:noFill/>
        </p:spPr>
        <p:txBody>
          <a:bodyPr wrap="square" rtlCol="0">
            <a:spAutoFit/>
          </a:bodyPr>
          <a:lstStyle/>
          <a:p>
            <a:pPr algn="ctr"/>
            <a:r>
              <a:rPr lang="sv-SE" sz="6000" dirty="0">
                <a:solidFill>
                  <a:schemeClr val="bg1"/>
                </a:solidFill>
                <a:latin typeface="Founders Grotesk Cond SmBd" panose="020B0703030202060203" pitchFamily="34" charset="0"/>
              </a:rPr>
              <a:t>TACK!</a:t>
            </a:r>
          </a:p>
        </p:txBody>
      </p:sp>
      <p:sp>
        <p:nvSpPr>
          <p:cNvPr id="11" name="textruta 10">
            <a:extLst>
              <a:ext uri="{FF2B5EF4-FFF2-40B4-BE49-F238E27FC236}">
                <a16:creationId xmlns:a16="http://schemas.microsoft.com/office/drawing/2014/main" id="{BE7D33C5-0BB4-45ED-9F47-37A89742FE6C}"/>
              </a:ext>
            </a:extLst>
          </p:cNvPr>
          <p:cNvSpPr txBox="1"/>
          <p:nvPr/>
        </p:nvSpPr>
        <p:spPr>
          <a:xfrm>
            <a:off x="2240692" y="3227395"/>
            <a:ext cx="7479957" cy="523220"/>
          </a:xfrm>
          <a:prstGeom prst="rect">
            <a:avLst/>
          </a:prstGeom>
          <a:noFill/>
        </p:spPr>
        <p:txBody>
          <a:bodyPr wrap="square" rtlCol="0">
            <a:spAutoFit/>
          </a:bodyPr>
          <a:lstStyle/>
          <a:p>
            <a:pPr algn="ctr"/>
            <a:r>
              <a:rPr lang="sv-SE" sz="2800" dirty="0">
                <a:solidFill>
                  <a:schemeClr val="bg1"/>
                </a:solidFill>
              </a:rPr>
              <a:t>www.studiumgbg.se</a:t>
            </a:r>
          </a:p>
        </p:txBody>
      </p:sp>
    </p:spTree>
    <p:extLst>
      <p:ext uri="{BB962C8B-B14F-4D97-AF65-F5344CB8AC3E}">
        <p14:creationId xmlns:p14="http://schemas.microsoft.com/office/powerpoint/2010/main" val="228899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E1109487-6B29-442D-C516-7B8B4815F33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v-SE" sz="2400" b="0" i="0" kern="1200" dirty="0">
                <a:effectLst/>
                <a:latin typeface="+mj-lt"/>
                <a:ea typeface="+mj-ea"/>
                <a:cs typeface="+mj-cs"/>
              </a:rPr>
              <a:t>Anpassad utbildning för vuxna är till för dig som har fyllt 20 år och har inlärningssvårigheter som beror på intellektuell funktionsnedsättning eller förvärvad hjärnskada. Detta är en del av den kommunala vuxenutbildningen (</a:t>
            </a:r>
            <a:r>
              <a:rPr lang="sv-SE" sz="2400" b="0" i="0" kern="1200" dirty="0" err="1">
                <a:effectLst/>
                <a:latin typeface="+mj-lt"/>
                <a:ea typeface="+mj-ea"/>
                <a:cs typeface="+mj-cs"/>
              </a:rPr>
              <a:t>komvux</a:t>
            </a:r>
            <a:r>
              <a:rPr lang="sv-SE" sz="2400" b="0" i="0" kern="1200" dirty="0">
                <a:effectLst/>
                <a:latin typeface="+mj-lt"/>
                <a:ea typeface="+mj-ea"/>
                <a:cs typeface="+mj-cs"/>
              </a:rPr>
              <a:t>).</a:t>
            </a:r>
            <a:endParaRPr lang="sv-SE" sz="2400" kern="1200" dirty="0">
              <a:latin typeface="+mj-lt"/>
              <a:ea typeface="+mj-ea"/>
              <a:cs typeface="+mj-cs"/>
            </a:endParaRPr>
          </a:p>
        </p:txBody>
      </p:sp>
      <p:graphicFrame>
        <p:nvGraphicFramePr>
          <p:cNvPr id="8" name="textruta 5">
            <a:extLst>
              <a:ext uri="{FF2B5EF4-FFF2-40B4-BE49-F238E27FC236}">
                <a16:creationId xmlns:a16="http://schemas.microsoft.com/office/drawing/2014/main" id="{7934A940-79FC-A9B4-306E-D8BF1998808C}"/>
              </a:ext>
            </a:extLst>
          </p:cNvPr>
          <p:cNvGraphicFramePr/>
          <p:nvPr>
            <p:extLst>
              <p:ext uri="{D42A27DB-BD31-4B8C-83A1-F6EECF244321}">
                <p14:modId xmlns:p14="http://schemas.microsoft.com/office/powerpoint/2010/main" val="32802734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97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912D694-F46D-B03D-648F-EC79B27D7093}"/>
              </a:ext>
            </a:extLst>
          </p:cNvPr>
          <p:cNvSpPr txBox="1"/>
          <p:nvPr/>
        </p:nvSpPr>
        <p:spPr>
          <a:xfrm>
            <a:off x="2014780" y="1418095"/>
            <a:ext cx="6764609" cy="1754326"/>
          </a:xfrm>
          <a:prstGeom prst="rect">
            <a:avLst/>
          </a:prstGeom>
          <a:noFill/>
        </p:spPr>
        <p:txBody>
          <a:bodyPr wrap="none" rtlCol="0">
            <a:spAutoFit/>
          </a:bodyPr>
          <a:lstStyle/>
          <a:p>
            <a:r>
              <a:rPr lang="sv-SE" b="1" u="sng" dirty="0"/>
              <a:t>Studiefinansiering</a:t>
            </a:r>
          </a:p>
          <a:p>
            <a:endParaRPr lang="sv-SE" dirty="0"/>
          </a:p>
          <a:p>
            <a:r>
              <a:rPr lang="sv-SE" dirty="0"/>
              <a:t>När man går på anpassad vuxenutbildning kan man inte söka CSN.</a:t>
            </a:r>
          </a:p>
          <a:p>
            <a:endParaRPr lang="sv-SE" dirty="0"/>
          </a:p>
          <a:p>
            <a:r>
              <a:rPr lang="sv-SE" dirty="0"/>
              <a:t>De flesta söker bidrag från SPSM (specialpedagogiska myndigheten)</a:t>
            </a:r>
          </a:p>
          <a:p>
            <a:r>
              <a:rPr lang="sv-SE" dirty="0"/>
              <a:t>En del har aktivitetsersättning, ekonomiskt bistånd eller aktivitetsstöd.</a:t>
            </a:r>
          </a:p>
        </p:txBody>
      </p:sp>
    </p:spTree>
    <p:extLst>
      <p:ext uri="{BB962C8B-B14F-4D97-AF65-F5344CB8AC3E}">
        <p14:creationId xmlns:p14="http://schemas.microsoft.com/office/powerpoint/2010/main" val="217819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6BE62FD0-7C1B-4443-8387-CB6EC204FACD}"/>
              </a:ext>
            </a:extLst>
          </p:cNvPr>
          <p:cNvSpPr txBox="1"/>
          <p:nvPr/>
        </p:nvSpPr>
        <p:spPr>
          <a:xfrm>
            <a:off x="313038" y="6243679"/>
            <a:ext cx="2907957" cy="276999"/>
          </a:xfrm>
          <a:prstGeom prst="rect">
            <a:avLst/>
          </a:prstGeom>
          <a:noFill/>
        </p:spPr>
        <p:txBody>
          <a:bodyPr wrap="square" rtlCol="0">
            <a:spAutoFit/>
          </a:bodyPr>
          <a:lstStyle/>
          <a:p>
            <a:r>
              <a:rPr lang="sv-SE" sz="1200" dirty="0"/>
              <a:t>Studium är en del av Göteborgs Stad</a:t>
            </a:r>
          </a:p>
        </p:txBody>
      </p:sp>
      <p:pic>
        <p:nvPicPr>
          <p:cNvPr id="7" name="Bildobjekt 6">
            <a:extLst>
              <a:ext uri="{FF2B5EF4-FFF2-40B4-BE49-F238E27FC236}">
                <a16:creationId xmlns:a16="http://schemas.microsoft.com/office/drawing/2014/main" id="{D9367E1A-086B-4E4A-BA8C-FF672B56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438" y="6140101"/>
            <a:ext cx="1507524" cy="350587"/>
          </a:xfrm>
          <a:prstGeom prst="rect">
            <a:avLst/>
          </a:prstGeom>
        </p:spPr>
      </p:pic>
      <p:sp>
        <p:nvSpPr>
          <p:cNvPr id="12" name="textruta 11">
            <a:extLst>
              <a:ext uri="{FF2B5EF4-FFF2-40B4-BE49-F238E27FC236}">
                <a16:creationId xmlns:a16="http://schemas.microsoft.com/office/drawing/2014/main" id="{6C22DAB0-E8E2-48B8-87AA-C0D288EBB8CC}"/>
              </a:ext>
            </a:extLst>
          </p:cNvPr>
          <p:cNvSpPr txBox="1"/>
          <p:nvPr/>
        </p:nvSpPr>
        <p:spPr>
          <a:xfrm>
            <a:off x="1202724" y="636541"/>
            <a:ext cx="10643287" cy="646331"/>
          </a:xfrm>
          <a:prstGeom prst="rect">
            <a:avLst/>
          </a:prstGeom>
          <a:noFill/>
        </p:spPr>
        <p:txBody>
          <a:bodyPr wrap="square" rtlCol="0">
            <a:spAutoFit/>
          </a:bodyPr>
          <a:lstStyle/>
          <a:p>
            <a:r>
              <a:rPr lang="sv-SE" sz="3600" dirty="0">
                <a:latin typeface="Founders Grotesk Cond SmBd" panose="020B0703030202060203" pitchFamily="34" charset="0"/>
              </a:rPr>
              <a:t>Anpassad vuxenutbildning i Göteborg</a:t>
            </a:r>
          </a:p>
        </p:txBody>
      </p:sp>
      <p:sp>
        <p:nvSpPr>
          <p:cNvPr id="13" name="textruta 12">
            <a:extLst>
              <a:ext uri="{FF2B5EF4-FFF2-40B4-BE49-F238E27FC236}">
                <a16:creationId xmlns:a16="http://schemas.microsoft.com/office/drawing/2014/main" id="{45AACBB7-D3D2-4F70-9944-D4135EF98907}"/>
              </a:ext>
            </a:extLst>
          </p:cNvPr>
          <p:cNvSpPr txBox="1"/>
          <p:nvPr/>
        </p:nvSpPr>
        <p:spPr>
          <a:xfrm>
            <a:off x="1202724" y="1628258"/>
            <a:ext cx="10280822" cy="3016210"/>
          </a:xfrm>
          <a:prstGeom prst="rect">
            <a:avLst/>
          </a:prstGeom>
          <a:noFill/>
        </p:spPr>
        <p:txBody>
          <a:bodyPr wrap="square" rtlCol="0">
            <a:spAutoFit/>
          </a:bodyPr>
          <a:lstStyle/>
          <a:p>
            <a:r>
              <a:rPr lang="sv-SE" i="1" dirty="0"/>
              <a:t>Fristående kurser och yrkesutbildning för målgruppen finns endast på</a:t>
            </a:r>
            <a:r>
              <a:rPr lang="sv-SE" sz="2800" i="1" dirty="0"/>
              <a:t> </a:t>
            </a:r>
            <a:r>
              <a:rPr lang="sv-SE" i="1" dirty="0"/>
              <a:t>Studium som är upphandlad från arbetsmarknad och vuxenutbildningen i Göteborg</a:t>
            </a:r>
          </a:p>
          <a:p>
            <a:endParaRPr lang="sv-SE" i="1" dirty="0"/>
          </a:p>
          <a:p>
            <a:endParaRPr lang="sv-SE" i="1" dirty="0"/>
          </a:p>
          <a:p>
            <a:endParaRPr lang="sv-SE" i="1" dirty="0"/>
          </a:p>
          <a:p>
            <a:endParaRPr lang="sv-SE" i="1" dirty="0"/>
          </a:p>
          <a:p>
            <a:endParaRPr lang="sv-SE" i="1" dirty="0"/>
          </a:p>
          <a:p>
            <a:endParaRPr lang="sv-SE" i="1" dirty="0"/>
          </a:p>
          <a:p>
            <a:endParaRPr lang="sv-SE" dirty="0"/>
          </a:p>
          <a:p>
            <a:endParaRPr lang="sv-SE" dirty="0"/>
          </a:p>
        </p:txBody>
      </p:sp>
      <p:sp>
        <p:nvSpPr>
          <p:cNvPr id="14" name="textruta 13">
            <a:extLst>
              <a:ext uri="{FF2B5EF4-FFF2-40B4-BE49-F238E27FC236}">
                <a16:creationId xmlns:a16="http://schemas.microsoft.com/office/drawing/2014/main" id="{891A09F3-4DA1-4CF8-A450-19798EDCDAE0}"/>
              </a:ext>
            </a:extLst>
          </p:cNvPr>
          <p:cNvSpPr txBox="1"/>
          <p:nvPr/>
        </p:nvSpPr>
        <p:spPr>
          <a:xfrm>
            <a:off x="1000897" y="2536696"/>
            <a:ext cx="10280822" cy="2246769"/>
          </a:xfrm>
          <a:prstGeom prst="rect">
            <a:avLst/>
          </a:prstGeom>
          <a:noFill/>
        </p:spPr>
        <p:txBody>
          <a:bodyPr wrap="square" rtlCol="0">
            <a:spAutoFit/>
          </a:bodyPr>
          <a:lstStyle/>
          <a:p>
            <a:endParaRPr lang="sv-SE" sz="2000" dirty="0"/>
          </a:p>
          <a:p>
            <a:endParaRPr lang="sv-SE" sz="2000" dirty="0"/>
          </a:p>
          <a:p>
            <a:r>
              <a:rPr lang="sv-SE" sz="2000" dirty="0"/>
              <a:t>Särskild undervisningsgrupp i svenska</a:t>
            </a:r>
          </a:p>
          <a:p>
            <a:r>
              <a:rPr lang="sv-SE" sz="2000" dirty="0"/>
              <a:t>Orienteringskurs, gruppvägledning inför val av yrkesutbildnings inriktning</a:t>
            </a:r>
          </a:p>
          <a:p>
            <a:r>
              <a:rPr lang="sv-SE" sz="2000" dirty="0"/>
              <a:t>Arbetslivskurs, DV elever </a:t>
            </a:r>
          </a:p>
          <a:p>
            <a:r>
              <a:rPr lang="sv-SE" sz="2000" dirty="0"/>
              <a:t>Enskilda samtal VIG elever och de som går enstaka kurser</a:t>
            </a:r>
          </a:p>
          <a:p>
            <a:r>
              <a:rPr lang="sv-SE" sz="2000" dirty="0"/>
              <a:t>Planera utslussning för yrkeseleverna </a:t>
            </a:r>
            <a:endParaRPr lang="sv-SE" dirty="0"/>
          </a:p>
        </p:txBody>
      </p:sp>
      <p:cxnSp>
        <p:nvCxnSpPr>
          <p:cNvPr id="16" name="Rak koppling 15">
            <a:extLst>
              <a:ext uri="{FF2B5EF4-FFF2-40B4-BE49-F238E27FC236}">
                <a16:creationId xmlns:a16="http://schemas.microsoft.com/office/drawing/2014/main" id="{A9AD1283-E87F-4D71-BC7D-042A41B56EAA}"/>
              </a:ext>
            </a:extLst>
          </p:cNvPr>
          <p:cNvCxnSpPr>
            <a:cxnSpLocks/>
          </p:cNvCxnSpPr>
          <p:nvPr/>
        </p:nvCxnSpPr>
        <p:spPr>
          <a:xfrm>
            <a:off x="403654" y="5898292"/>
            <a:ext cx="11475308" cy="0"/>
          </a:xfrm>
          <a:prstGeom prst="line">
            <a:avLst/>
          </a:prstGeom>
          <a:ln w="38100">
            <a:solidFill>
              <a:srgbClr val="63B2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07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C27439-5A24-CB65-C22A-0897AB8139EF}"/>
              </a:ext>
            </a:extLst>
          </p:cNvPr>
          <p:cNvSpPr>
            <a:spLocks noGrp="1"/>
          </p:cNvSpPr>
          <p:nvPr>
            <p:ph type="title"/>
          </p:nvPr>
        </p:nvSpPr>
        <p:spPr>
          <a:xfrm>
            <a:off x="838200" y="365125"/>
            <a:ext cx="10515600" cy="1325563"/>
          </a:xfrm>
        </p:spPr>
        <p:txBody>
          <a:bodyPr/>
          <a:lstStyle/>
          <a:p>
            <a:r>
              <a:rPr lang="sv-SE" sz="4400" b="1" u="sng" dirty="0"/>
              <a:t>Inför mötet med eleverna</a:t>
            </a:r>
            <a:br>
              <a:rPr lang="sv-SE" sz="4400" b="1" u="sng" dirty="0"/>
            </a:br>
            <a:endParaRPr lang="en-US" dirty="0"/>
          </a:p>
        </p:txBody>
      </p:sp>
      <p:sp>
        <p:nvSpPr>
          <p:cNvPr id="3" name="textruta 2">
            <a:extLst>
              <a:ext uri="{FF2B5EF4-FFF2-40B4-BE49-F238E27FC236}">
                <a16:creationId xmlns:a16="http://schemas.microsoft.com/office/drawing/2014/main" id="{FC35CEDA-CB74-6AD4-F383-8E8831DF5E16}"/>
              </a:ext>
            </a:extLst>
          </p:cNvPr>
          <p:cNvSpPr txBox="1"/>
          <p:nvPr/>
        </p:nvSpPr>
        <p:spPr>
          <a:xfrm>
            <a:off x="838200" y="1825625"/>
            <a:ext cx="10515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endParaRPr lang="sv-SE" sz="2400" dirty="0"/>
          </a:p>
          <a:p>
            <a:pPr marL="228600" indent="-228600">
              <a:lnSpc>
                <a:spcPct val="90000"/>
              </a:lnSpc>
              <a:spcBef>
                <a:spcPts val="1000"/>
              </a:spcBef>
              <a:buFont typeface="Arial" panose="020B0604020202020204" pitchFamily="34" charset="0"/>
              <a:buChar char="•"/>
            </a:pPr>
            <a:r>
              <a:rPr lang="sv-SE" sz="2400" dirty="0"/>
              <a:t>Förbereder eleverna på det enskilda mötet eller lektionen, be läraren om hjälp.</a:t>
            </a:r>
          </a:p>
          <a:p>
            <a:pPr marL="228600" indent="-228600">
              <a:lnSpc>
                <a:spcPct val="90000"/>
              </a:lnSpc>
              <a:spcBef>
                <a:spcPts val="1000"/>
              </a:spcBef>
              <a:buFont typeface="Arial" panose="020B0604020202020204" pitchFamily="34" charset="0"/>
              <a:buChar char="•"/>
            </a:pPr>
            <a:endParaRPr lang="sv-SE" sz="2400" dirty="0"/>
          </a:p>
          <a:p>
            <a:pPr marL="228600" indent="-228600">
              <a:lnSpc>
                <a:spcPct val="90000"/>
              </a:lnSpc>
              <a:spcBef>
                <a:spcPts val="1000"/>
              </a:spcBef>
              <a:buFont typeface="Arial" panose="020B0604020202020204" pitchFamily="34" charset="0"/>
              <a:buChar char="•"/>
            </a:pPr>
            <a:r>
              <a:rPr lang="sv-SE" sz="2400" dirty="0"/>
              <a:t>Hämtar eleverna, eller sitter där eleverna befinner sig, exempelvis i ett klassrum som är tomt bredvid deras lektionssal.</a:t>
            </a:r>
          </a:p>
          <a:p>
            <a:pPr marL="228600" indent="-228600">
              <a:lnSpc>
                <a:spcPct val="90000"/>
              </a:lnSpc>
              <a:spcBef>
                <a:spcPts val="1000"/>
              </a:spcBef>
              <a:buFont typeface="Arial" panose="020B0604020202020204" pitchFamily="34" charset="0"/>
              <a:buChar char="•"/>
            </a:pPr>
            <a:endParaRPr lang="sv-SE" sz="2400" dirty="0"/>
          </a:p>
          <a:p>
            <a:pPr marL="228600" indent="-228600">
              <a:lnSpc>
                <a:spcPct val="90000"/>
              </a:lnSpc>
              <a:spcBef>
                <a:spcPts val="1000"/>
              </a:spcBef>
              <a:buFont typeface="Arial" panose="020B0604020202020204" pitchFamily="34" charset="0"/>
              <a:buChar char="•"/>
            </a:pPr>
            <a:r>
              <a:rPr lang="sv-SE" sz="2400" dirty="0"/>
              <a:t>Sms brukar fungera bra, lägg in namnet i din kontaktlista då en del elever ”glömmer” skriva avsändarnamn</a:t>
            </a:r>
          </a:p>
          <a:p>
            <a:pPr marL="228600" indent="-228600">
              <a:lnSpc>
                <a:spcPct val="90000"/>
              </a:lnSpc>
              <a:spcBef>
                <a:spcPts val="1000"/>
              </a:spcBef>
              <a:buFont typeface="Arial" panose="020B0604020202020204" pitchFamily="34" charset="0"/>
              <a:buChar char="•"/>
            </a:pPr>
            <a:endParaRPr lang="sv-SE" sz="2400" dirty="0"/>
          </a:p>
          <a:p>
            <a:pPr marL="228600" indent="-228600">
              <a:lnSpc>
                <a:spcPct val="90000"/>
              </a:lnSpc>
              <a:spcBef>
                <a:spcPts val="1000"/>
              </a:spcBef>
              <a:buFont typeface="Arial" panose="020B0604020202020204" pitchFamily="34" charset="0"/>
              <a:buChar char="•"/>
            </a:pPr>
            <a:endParaRPr lang="sv-SE" sz="2400" dirty="0"/>
          </a:p>
        </p:txBody>
      </p:sp>
    </p:spTree>
    <p:extLst>
      <p:ext uri="{BB962C8B-B14F-4D97-AF65-F5344CB8AC3E}">
        <p14:creationId xmlns:p14="http://schemas.microsoft.com/office/powerpoint/2010/main" val="327870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EF242578-648D-481A-849B-CBEA34A5675F}"/>
              </a:ext>
            </a:extLst>
          </p:cNvPr>
          <p:cNvSpPr>
            <a:spLocks noGrp="1"/>
          </p:cNvSpPr>
          <p:nvPr>
            <p:ph type="title"/>
          </p:nvPr>
        </p:nvSpPr>
        <p:spPr>
          <a:xfrm>
            <a:off x="913775" y="609600"/>
            <a:ext cx="10364452" cy="459783"/>
          </a:xfrm>
        </p:spPr>
        <p:txBody>
          <a:bodyPr>
            <a:normAutofit fontScale="90000"/>
          </a:bodyPr>
          <a:lstStyle/>
          <a:p>
            <a:r>
              <a:rPr lang="sv-SE" dirty="0"/>
              <a:t>Vägledningsmetod</a:t>
            </a:r>
          </a:p>
        </p:txBody>
      </p:sp>
      <p:sp>
        <p:nvSpPr>
          <p:cNvPr id="14" name="Platshållare för text 13">
            <a:extLst>
              <a:ext uri="{FF2B5EF4-FFF2-40B4-BE49-F238E27FC236}">
                <a16:creationId xmlns:a16="http://schemas.microsoft.com/office/drawing/2014/main" id="{C1C00D22-4559-4F43-AE4C-0401A42706ED}"/>
              </a:ext>
            </a:extLst>
          </p:cNvPr>
          <p:cNvSpPr>
            <a:spLocks noGrp="1"/>
          </p:cNvSpPr>
          <p:nvPr>
            <p:ph type="body" sz="half" idx="15"/>
          </p:nvPr>
        </p:nvSpPr>
        <p:spPr>
          <a:xfrm>
            <a:off x="2209332" y="4079393"/>
            <a:ext cx="1720781" cy="2488944"/>
          </a:xfrm>
        </p:spPr>
        <p:txBody>
          <a:bodyPr>
            <a:normAutofit/>
          </a:bodyPr>
          <a:lstStyle/>
          <a:p>
            <a:endParaRPr lang="sv-SE" dirty="0"/>
          </a:p>
          <a:p>
            <a:r>
              <a:rPr lang="sv-SE" sz="1350" b="1" dirty="0">
                <a:latin typeface="Gill Sans MT" panose="020B0502020104020203" pitchFamily="34" charset="0"/>
              </a:rPr>
              <a:t>INÅT</a:t>
            </a:r>
          </a:p>
          <a:p>
            <a:r>
              <a:rPr lang="sv-SE" sz="1350" dirty="0">
                <a:latin typeface="Gill Sans MT" panose="020B0502020104020203" pitchFamily="34" charset="0"/>
              </a:rPr>
              <a:t>Vem är jag?</a:t>
            </a:r>
          </a:p>
          <a:p>
            <a:r>
              <a:rPr lang="sv-SE" sz="1350" dirty="0">
                <a:latin typeface="Gill Sans MT" panose="020B0502020104020203" pitchFamily="34" charset="0"/>
              </a:rPr>
              <a:t>Vad vill jag?</a:t>
            </a:r>
          </a:p>
          <a:p>
            <a:r>
              <a:rPr lang="sv-SE" sz="1350" dirty="0">
                <a:latin typeface="Gill Sans MT" panose="020B0502020104020203" pitchFamily="34" charset="0"/>
              </a:rPr>
              <a:t>Vad kan jag?</a:t>
            </a:r>
          </a:p>
          <a:p>
            <a:endParaRPr lang="sv-SE" dirty="0"/>
          </a:p>
          <a:p>
            <a:r>
              <a:rPr lang="sv-SE" sz="900" dirty="0"/>
              <a:t>Källa: Saco </a:t>
            </a:r>
          </a:p>
        </p:txBody>
      </p:sp>
      <p:sp>
        <p:nvSpPr>
          <p:cNvPr id="12" name="Platshållare för text 11">
            <a:extLst>
              <a:ext uri="{FF2B5EF4-FFF2-40B4-BE49-F238E27FC236}">
                <a16:creationId xmlns:a16="http://schemas.microsoft.com/office/drawing/2014/main" id="{3FBA57A3-7DC5-473B-B97D-4DB2C1CDE816}"/>
              </a:ext>
            </a:extLst>
          </p:cNvPr>
          <p:cNvSpPr>
            <a:spLocks noGrp="1"/>
          </p:cNvSpPr>
          <p:nvPr>
            <p:ph type="body" sz="quarter" idx="3"/>
          </p:nvPr>
        </p:nvSpPr>
        <p:spPr/>
        <p:txBody>
          <a:bodyPr/>
          <a:lstStyle/>
          <a:p>
            <a:endParaRPr lang="sv-SE"/>
          </a:p>
        </p:txBody>
      </p:sp>
      <p:sp>
        <p:nvSpPr>
          <p:cNvPr id="15" name="Platshållare för text 14">
            <a:extLst>
              <a:ext uri="{FF2B5EF4-FFF2-40B4-BE49-F238E27FC236}">
                <a16:creationId xmlns:a16="http://schemas.microsoft.com/office/drawing/2014/main" id="{8EFBAFBB-7B0C-4972-92D5-FC66A19B6F13}"/>
              </a:ext>
            </a:extLst>
          </p:cNvPr>
          <p:cNvSpPr>
            <a:spLocks noGrp="1"/>
          </p:cNvSpPr>
          <p:nvPr>
            <p:ph type="body" sz="half" idx="16"/>
          </p:nvPr>
        </p:nvSpPr>
        <p:spPr>
          <a:xfrm>
            <a:off x="5005041" y="4388259"/>
            <a:ext cx="2181921" cy="1775222"/>
          </a:xfrm>
        </p:spPr>
        <p:txBody>
          <a:bodyPr/>
          <a:lstStyle/>
          <a:p>
            <a:endParaRPr lang="sv-SE" dirty="0"/>
          </a:p>
          <a:p>
            <a:r>
              <a:rPr lang="sv-SE" sz="1350" b="1" dirty="0">
                <a:latin typeface="Gill Sans MT" panose="020B0502020104020203" pitchFamily="34" charset="0"/>
              </a:rPr>
              <a:t>UTÅT</a:t>
            </a:r>
          </a:p>
          <a:p>
            <a:r>
              <a:rPr lang="sv-SE" sz="1350" dirty="0">
                <a:latin typeface="Gill Sans MT" panose="020B0502020104020203" pitchFamily="34" charset="0"/>
              </a:rPr>
              <a:t>Vad finns det?</a:t>
            </a:r>
          </a:p>
          <a:p>
            <a:r>
              <a:rPr lang="sv-SE" sz="1350" dirty="0">
                <a:latin typeface="Gill Sans MT" panose="020B0502020104020203" pitchFamily="34" charset="0"/>
              </a:rPr>
              <a:t>Vad kan man göra?</a:t>
            </a:r>
          </a:p>
          <a:p>
            <a:r>
              <a:rPr lang="sv-SE" sz="1350" dirty="0">
                <a:latin typeface="Gill Sans MT" panose="020B0502020104020203" pitchFamily="34" charset="0"/>
              </a:rPr>
              <a:t>Vad kan man bli? </a:t>
            </a:r>
          </a:p>
        </p:txBody>
      </p:sp>
      <p:sp>
        <p:nvSpPr>
          <p:cNvPr id="16" name="Platshållare för text 15">
            <a:extLst>
              <a:ext uri="{FF2B5EF4-FFF2-40B4-BE49-F238E27FC236}">
                <a16:creationId xmlns:a16="http://schemas.microsoft.com/office/drawing/2014/main" id="{667102EE-3B6C-4C36-8B48-0B6014459F4B}"/>
              </a:ext>
            </a:extLst>
          </p:cNvPr>
          <p:cNvSpPr>
            <a:spLocks noGrp="1"/>
          </p:cNvSpPr>
          <p:nvPr>
            <p:ph type="body" sz="half" idx="17"/>
          </p:nvPr>
        </p:nvSpPr>
        <p:spPr>
          <a:xfrm>
            <a:off x="7823205" y="4027597"/>
            <a:ext cx="2202077" cy="2135884"/>
          </a:xfrm>
        </p:spPr>
        <p:txBody>
          <a:bodyPr/>
          <a:lstStyle/>
          <a:p>
            <a:endParaRPr lang="sv-SE" dirty="0"/>
          </a:p>
          <a:p>
            <a:r>
              <a:rPr lang="sv-SE" sz="1350" b="1" dirty="0">
                <a:latin typeface="Gill Sans MT" panose="020B0502020104020203" pitchFamily="34" charset="0"/>
              </a:rPr>
              <a:t>FRAMÅT</a:t>
            </a:r>
          </a:p>
          <a:p>
            <a:r>
              <a:rPr lang="sv-SE" sz="1350" dirty="0">
                <a:latin typeface="Gill Sans MT" panose="020B0502020104020203" pitchFamily="34" charset="0"/>
              </a:rPr>
              <a:t>Hur ska jag göra?</a:t>
            </a:r>
          </a:p>
          <a:p>
            <a:r>
              <a:rPr lang="sv-SE" sz="1350" dirty="0">
                <a:latin typeface="Gill Sans MT" panose="020B0502020104020203" pitchFamily="34" charset="0"/>
              </a:rPr>
              <a:t>Vilket ska jag välja?</a:t>
            </a:r>
          </a:p>
          <a:p>
            <a:r>
              <a:rPr lang="sv-SE" sz="1350" dirty="0">
                <a:latin typeface="Gill Sans MT" panose="020B0502020104020203" pitchFamily="34" charset="0"/>
              </a:rPr>
              <a:t>Vad är viktigt? </a:t>
            </a:r>
          </a:p>
        </p:txBody>
      </p:sp>
      <p:pic>
        <p:nvPicPr>
          <p:cNvPr id="9" name="Platshållare för innehåll 8">
            <a:extLst>
              <a:ext uri="{FF2B5EF4-FFF2-40B4-BE49-F238E27FC236}">
                <a16:creationId xmlns:a16="http://schemas.microsoft.com/office/drawing/2014/main" id="{21ED493C-592C-471E-B607-239971CE7777}"/>
              </a:ext>
            </a:extLst>
          </p:cNvPr>
          <p:cNvPicPr>
            <a:picLocks noGrp="1" noChangeAspect="1"/>
          </p:cNvPicPr>
          <p:nvPr>
            <p:ph sz="quarter" idx="4294967295"/>
          </p:nvPr>
        </p:nvPicPr>
        <p:blipFill>
          <a:blip r:embed="rId3"/>
          <a:stretch>
            <a:fillRect/>
          </a:stretch>
        </p:blipFill>
        <p:spPr>
          <a:xfrm>
            <a:off x="3637297" y="1138713"/>
            <a:ext cx="4917406" cy="3279791"/>
          </a:xfrm>
        </p:spPr>
      </p:pic>
    </p:spTree>
    <p:extLst>
      <p:ext uri="{BB962C8B-B14F-4D97-AF65-F5344CB8AC3E}">
        <p14:creationId xmlns:p14="http://schemas.microsoft.com/office/powerpoint/2010/main" val="357571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10;&#10;Automatiskt genererad beskrivning">
            <a:extLst>
              <a:ext uri="{FF2B5EF4-FFF2-40B4-BE49-F238E27FC236}">
                <a16:creationId xmlns:a16="http://schemas.microsoft.com/office/drawing/2014/main" id="{1DE3CD1F-442F-B951-7FEE-62E8A2D16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464" y="316442"/>
            <a:ext cx="4585310" cy="4333050"/>
          </a:xfrm>
          <a:prstGeom prst="rect">
            <a:avLst/>
          </a:prstGeom>
        </p:spPr>
      </p:pic>
      <p:sp>
        <p:nvSpPr>
          <p:cNvPr id="7" name="textruta 6">
            <a:extLst>
              <a:ext uri="{FF2B5EF4-FFF2-40B4-BE49-F238E27FC236}">
                <a16:creationId xmlns:a16="http://schemas.microsoft.com/office/drawing/2014/main" id="{AA89151F-B138-53A5-A839-1359DAB6CB10}"/>
              </a:ext>
            </a:extLst>
          </p:cNvPr>
          <p:cNvSpPr txBox="1"/>
          <p:nvPr/>
        </p:nvSpPr>
        <p:spPr>
          <a:xfrm>
            <a:off x="7493432" y="4578973"/>
            <a:ext cx="3990812" cy="369332"/>
          </a:xfrm>
          <a:prstGeom prst="rect">
            <a:avLst/>
          </a:prstGeom>
          <a:noFill/>
        </p:spPr>
        <p:txBody>
          <a:bodyPr wrap="square" rtlCol="0">
            <a:spAutoFit/>
          </a:bodyPr>
          <a:lstStyle/>
          <a:p>
            <a:r>
              <a:rPr lang="sv-SE" dirty="0"/>
              <a:t>egenskapskort från </a:t>
            </a:r>
            <a:r>
              <a:rPr lang="sv-SE" dirty="0" err="1"/>
              <a:t>bildstöd</a:t>
            </a:r>
            <a:endParaRPr lang="sv-SE" dirty="0"/>
          </a:p>
        </p:txBody>
      </p:sp>
      <p:sp>
        <p:nvSpPr>
          <p:cNvPr id="9" name="textruta 8">
            <a:extLst>
              <a:ext uri="{FF2B5EF4-FFF2-40B4-BE49-F238E27FC236}">
                <a16:creationId xmlns:a16="http://schemas.microsoft.com/office/drawing/2014/main" id="{273F76E6-E8E6-6133-DBBC-4D0E3EB7CC49}"/>
              </a:ext>
            </a:extLst>
          </p:cNvPr>
          <p:cNvSpPr txBox="1"/>
          <p:nvPr/>
        </p:nvSpPr>
        <p:spPr>
          <a:xfrm>
            <a:off x="588937" y="1108129"/>
            <a:ext cx="5713664" cy="369332"/>
          </a:xfrm>
          <a:prstGeom prst="rect">
            <a:avLst/>
          </a:prstGeom>
          <a:noFill/>
        </p:spPr>
        <p:txBody>
          <a:bodyPr wrap="square" rtlCol="0">
            <a:spAutoFit/>
          </a:bodyPr>
          <a:lstStyle/>
          <a:p>
            <a:r>
              <a:rPr lang="sv-SE" dirty="0">
                <a:solidFill>
                  <a:srgbClr val="FF0000"/>
                </a:solidFill>
              </a:rPr>
              <a:t>Mestadels använder jag White boarden, skriver och ritar.</a:t>
            </a:r>
          </a:p>
        </p:txBody>
      </p:sp>
      <p:pic>
        <p:nvPicPr>
          <p:cNvPr id="12" name="Bildobjekt 11">
            <a:extLst>
              <a:ext uri="{FF2B5EF4-FFF2-40B4-BE49-F238E27FC236}">
                <a16:creationId xmlns:a16="http://schemas.microsoft.com/office/drawing/2014/main" id="{024F27DD-674F-E995-0166-10CDB79C2B94}"/>
              </a:ext>
            </a:extLst>
          </p:cNvPr>
          <p:cNvPicPr>
            <a:picLocks noChangeAspect="1"/>
          </p:cNvPicPr>
          <p:nvPr/>
        </p:nvPicPr>
        <p:blipFill>
          <a:blip r:embed="rId3"/>
          <a:stretch>
            <a:fillRect/>
          </a:stretch>
        </p:blipFill>
        <p:spPr>
          <a:xfrm>
            <a:off x="654121" y="3487119"/>
            <a:ext cx="3809392" cy="2642462"/>
          </a:xfrm>
          <a:prstGeom prst="rect">
            <a:avLst/>
          </a:prstGeom>
        </p:spPr>
      </p:pic>
      <p:sp>
        <p:nvSpPr>
          <p:cNvPr id="14" name="textruta 13">
            <a:extLst>
              <a:ext uri="{FF2B5EF4-FFF2-40B4-BE49-F238E27FC236}">
                <a16:creationId xmlns:a16="http://schemas.microsoft.com/office/drawing/2014/main" id="{FDAA394A-589E-ED13-0256-26C5C54A741E}"/>
              </a:ext>
            </a:extLst>
          </p:cNvPr>
          <p:cNvSpPr txBox="1"/>
          <p:nvPr/>
        </p:nvSpPr>
        <p:spPr>
          <a:xfrm>
            <a:off x="953146" y="6369803"/>
            <a:ext cx="2100832" cy="369332"/>
          </a:xfrm>
          <a:prstGeom prst="rect">
            <a:avLst/>
          </a:prstGeom>
          <a:noFill/>
        </p:spPr>
        <p:txBody>
          <a:bodyPr wrap="none" rtlCol="0">
            <a:spAutoFit/>
          </a:bodyPr>
          <a:lstStyle/>
          <a:p>
            <a:r>
              <a:rPr lang="sv-SE" dirty="0" err="1"/>
              <a:t>Kiwicards</a:t>
            </a:r>
            <a:r>
              <a:rPr lang="sv-SE" dirty="0"/>
              <a:t>, yrkeskort</a:t>
            </a:r>
          </a:p>
        </p:txBody>
      </p:sp>
    </p:spTree>
    <p:extLst>
      <p:ext uri="{BB962C8B-B14F-4D97-AF65-F5344CB8AC3E}">
        <p14:creationId xmlns:p14="http://schemas.microsoft.com/office/powerpoint/2010/main" val="296958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AA40D5C-C152-BE06-D9AB-AB628223C6EA}"/>
              </a:ext>
            </a:extLst>
          </p:cNvPr>
          <p:cNvPicPr>
            <a:picLocks noChangeAspect="1"/>
          </p:cNvPicPr>
          <p:nvPr/>
        </p:nvPicPr>
        <p:blipFill>
          <a:blip r:embed="rId2"/>
          <a:stretch>
            <a:fillRect/>
          </a:stretch>
        </p:blipFill>
        <p:spPr>
          <a:xfrm>
            <a:off x="6254884" y="817122"/>
            <a:ext cx="5562409" cy="5379397"/>
          </a:xfrm>
          <a:prstGeom prst="rect">
            <a:avLst/>
          </a:prstGeom>
        </p:spPr>
      </p:pic>
      <p:pic>
        <p:nvPicPr>
          <p:cNvPr id="5" name="Bildobjekt 4">
            <a:extLst>
              <a:ext uri="{FF2B5EF4-FFF2-40B4-BE49-F238E27FC236}">
                <a16:creationId xmlns:a16="http://schemas.microsoft.com/office/drawing/2014/main" id="{1B8C7313-DBDB-43A3-3FA8-9CB737256480}"/>
              </a:ext>
            </a:extLst>
          </p:cNvPr>
          <p:cNvPicPr>
            <a:picLocks noChangeAspect="1"/>
          </p:cNvPicPr>
          <p:nvPr/>
        </p:nvPicPr>
        <p:blipFill>
          <a:blip r:embed="rId3"/>
          <a:stretch>
            <a:fillRect/>
          </a:stretch>
        </p:blipFill>
        <p:spPr>
          <a:xfrm>
            <a:off x="423226" y="597958"/>
            <a:ext cx="5106113" cy="2219635"/>
          </a:xfrm>
          <a:prstGeom prst="rect">
            <a:avLst/>
          </a:prstGeom>
        </p:spPr>
      </p:pic>
      <p:sp>
        <p:nvSpPr>
          <p:cNvPr id="6" name="textruta 5">
            <a:extLst>
              <a:ext uri="{FF2B5EF4-FFF2-40B4-BE49-F238E27FC236}">
                <a16:creationId xmlns:a16="http://schemas.microsoft.com/office/drawing/2014/main" id="{9BA76BBD-C87E-25B4-E1F3-D12DF7665A5D}"/>
              </a:ext>
            </a:extLst>
          </p:cNvPr>
          <p:cNvSpPr txBox="1"/>
          <p:nvPr/>
        </p:nvSpPr>
        <p:spPr>
          <a:xfrm>
            <a:off x="423227" y="3229821"/>
            <a:ext cx="4567228" cy="646331"/>
          </a:xfrm>
          <a:prstGeom prst="rect">
            <a:avLst/>
          </a:prstGeom>
          <a:noFill/>
        </p:spPr>
        <p:txBody>
          <a:bodyPr wrap="square" rtlCol="0">
            <a:spAutoFit/>
          </a:bodyPr>
          <a:lstStyle/>
          <a:p>
            <a:r>
              <a:rPr lang="sv-SE" sz="1200" dirty="0"/>
              <a:t>I början av lektionen får de välja varsitt kort som beskriver morgonens känsla. Kan även avsluta lektionen. Jag väljer kort sist, men brukar börja med min känsla</a:t>
            </a:r>
          </a:p>
        </p:txBody>
      </p:sp>
      <p:sp>
        <p:nvSpPr>
          <p:cNvPr id="7" name="textruta 6">
            <a:extLst>
              <a:ext uri="{FF2B5EF4-FFF2-40B4-BE49-F238E27FC236}">
                <a16:creationId xmlns:a16="http://schemas.microsoft.com/office/drawing/2014/main" id="{1B54A067-1D10-388F-86A9-C9DB5FCBD388}"/>
              </a:ext>
            </a:extLst>
          </p:cNvPr>
          <p:cNvSpPr txBox="1"/>
          <p:nvPr/>
        </p:nvSpPr>
        <p:spPr>
          <a:xfrm>
            <a:off x="2735451" y="5571641"/>
            <a:ext cx="3766088" cy="461665"/>
          </a:xfrm>
          <a:prstGeom prst="rect">
            <a:avLst/>
          </a:prstGeom>
          <a:noFill/>
        </p:spPr>
        <p:txBody>
          <a:bodyPr wrap="square" rtlCol="0">
            <a:spAutoFit/>
          </a:bodyPr>
          <a:lstStyle/>
          <a:p>
            <a:r>
              <a:rPr lang="sv-SE" sz="1200" dirty="0"/>
              <a:t> Vi kan vara att prata om vad vi tycker om att göra eller</a:t>
            </a:r>
          </a:p>
          <a:p>
            <a:r>
              <a:rPr lang="sv-SE" sz="1200" dirty="0"/>
              <a:t>Något vi är bra på</a:t>
            </a:r>
          </a:p>
        </p:txBody>
      </p:sp>
      <p:sp>
        <p:nvSpPr>
          <p:cNvPr id="2" name="textruta 1">
            <a:extLst>
              <a:ext uri="{FF2B5EF4-FFF2-40B4-BE49-F238E27FC236}">
                <a16:creationId xmlns:a16="http://schemas.microsoft.com/office/drawing/2014/main" id="{6B654C1A-377B-96D9-E36E-B185674CB8DA}"/>
              </a:ext>
            </a:extLst>
          </p:cNvPr>
          <p:cNvSpPr txBox="1"/>
          <p:nvPr/>
        </p:nvSpPr>
        <p:spPr>
          <a:xfrm>
            <a:off x="968644" y="4525505"/>
            <a:ext cx="4364143" cy="369332"/>
          </a:xfrm>
          <a:prstGeom prst="rect">
            <a:avLst/>
          </a:prstGeom>
          <a:noFill/>
        </p:spPr>
        <p:txBody>
          <a:bodyPr wrap="none" rtlCol="0">
            <a:spAutoFit/>
          </a:bodyPr>
          <a:lstStyle/>
          <a:p>
            <a:r>
              <a:rPr lang="sv-SE" dirty="0"/>
              <a:t>Påstående leken, med röda och gröna lappar</a:t>
            </a:r>
          </a:p>
        </p:txBody>
      </p:sp>
    </p:spTree>
    <p:extLst>
      <p:ext uri="{BB962C8B-B14F-4D97-AF65-F5344CB8AC3E}">
        <p14:creationId xmlns:p14="http://schemas.microsoft.com/office/powerpoint/2010/main" val="309607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843B19-0769-8F65-9216-A30C17ADAC39}"/>
              </a:ext>
            </a:extLst>
          </p:cNvPr>
          <p:cNvSpPr>
            <a:spLocks noGrp="1"/>
          </p:cNvSpPr>
          <p:nvPr>
            <p:ph type="title"/>
          </p:nvPr>
        </p:nvSpPr>
        <p:spPr>
          <a:xfrm>
            <a:off x="838200" y="365126"/>
            <a:ext cx="10515600" cy="586220"/>
          </a:xfrm>
        </p:spPr>
        <p:txBody>
          <a:bodyPr>
            <a:normAutofit fontScale="90000"/>
          </a:bodyPr>
          <a:lstStyle/>
          <a:p>
            <a:endParaRPr lang="en-US" dirty="0"/>
          </a:p>
        </p:txBody>
      </p:sp>
      <p:sp>
        <p:nvSpPr>
          <p:cNvPr id="2" name="textruta 1">
            <a:extLst>
              <a:ext uri="{FF2B5EF4-FFF2-40B4-BE49-F238E27FC236}">
                <a16:creationId xmlns:a16="http://schemas.microsoft.com/office/drawing/2014/main" id="{E20C0885-718D-D7F7-5B4F-DEF33DE48182}"/>
              </a:ext>
            </a:extLst>
          </p:cNvPr>
          <p:cNvSpPr txBox="1"/>
          <p:nvPr/>
        </p:nvSpPr>
        <p:spPr>
          <a:xfrm>
            <a:off x="838200" y="1825625"/>
            <a:ext cx="10515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sv-SE" dirty="0"/>
              <a:t>Var kreativ och </a:t>
            </a:r>
            <a:r>
              <a:rPr lang="sv-SE" dirty="0" err="1"/>
              <a:t>inlyssnande</a:t>
            </a:r>
            <a:r>
              <a:rPr lang="sv-SE" dirty="0"/>
              <a:t>.</a:t>
            </a:r>
          </a:p>
          <a:p>
            <a:pPr marL="228600" indent="-228600">
              <a:lnSpc>
                <a:spcPct val="90000"/>
              </a:lnSpc>
              <a:spcBef>
                <a:spcPts val="1000"/>
              </a:spcBef>
              <a:buFont typeface="Arial" panose="020B0604020202020204" pitchFamily="34" charset="0"/>
              <a:buChar char="•"/>
            </a:pPr>
            <a:r>
              <a:rPr lang="sv-SE" dirty="0"/>
              <a:t>Även om jag har ramar för min vägledning så får jag ibland göra om och göra nytt</a:t>
            </a:r>
          </a:p>
          <a:p>
            <a:pPr marL="228600" indent="-228600">
              <a:lnSpc>
                <a:spcPct val="90000"/>
              </a:lnSpc>
              <a:spcBef>
                <a:spcPts val="1000"/>
              </a:spcBef>
              <a:buFont typeface="Arial" panose="020B0604020202020204" pitchFamily="34" charset="0"/>
              <a:buChar char="•"/>
            </a:pPr>
            <a:r>
              <a:rPr lang="sv-SE" dirty="0"/>
              <a:t>Exempelvis, vi pratar om intressen och då kan det helt plötsligt komma från en elev – jag vill bli polis, hur blir jag det?</a:t>
            </a:r>
          </a:p>
          <a:p>
            <a:pPr marL="228600" indent="-228600">
              <a:lnSpc>
                <a:spcPct val="90000"/>
              </a:lnSpc>
              <a:spcBef>
                <a:spcPts val="1000"/>
              </a:spcBef>
              <a:buFont typeface="Arial" panose="020B0604020202020204" pitchFamily="34" charset="0"/>
              <a:buChar char="•"/>
            </a:pPr>
            <a:r>
              <a:rPr lang="sv-SE" dirty="0"/>
              <a:t>Det gäller att vara flexibel.</a:t>
            </a:r>
          </a:p>
          <a:p>
            <a:pPr marL="228600" indent="-228600">
              <a:lnSpc>
                <a:spcPct val="90000"/>
              </a:lnSpc>
              <a:spcBef>
                <a:spcPts val="1000"/>
              </a:spcBef>
              <a:buFont typeface="Arial" panose="020B0604020202020204" pitchFamily="34" charset="0"/>
              <a:buChar char="•"/>
            </a:pPr>
            <a:r>
              <a:rPr lang="sv-SE" dirty="0"/>
              <a:t>En instruktion/steg i taget</a:t>
            </a:r>
          </a:p>
          <a:p>
            <a:pPr marL="228600" indent="-228600">
              <a:lnSpc>
                <a:spcPct val="90000"/>
              </a:lnSpc>
              <a:spcBef>
                <a:spcPts val="1000"/>
              </a:spcBef>
              <a:buFont typeface="Arial" panose="020B0604020202020204" pitchFamily="34" charset="0"/>
              <a:buChar char="•"/>
            </a:pPr>
            <a:r>
              <a:rPr lang="sv-SE" dirty="0"/>
              <a:t>Visa</a:t>
            </a:r>
          </a:p>
          <a:p>
            <a:pPr marL="228600" indent="-228600">
              <a:lnSpc>
                <a:spcPct val="90000"/>
              </a:lnSpc>
              <a:spcBef>
                <a:spcPts val="1000"/>
              </a:spcBef>
              <a:buFont typeface="Arial" panose="020B0604020202020204" pitchFamily="34" charset="0"/>
              <a:buChar char="•"/>
            </a:pPr>
            <a:r>
              <a:rPr lang="sv-SE" dirty="0"/>
              <a:t>Ofta man får avgränsa en elev att prata och en annan elev få att prata i samma grupp</a:t>
            </a:r>
          </a:p>
          <a:p>
            <a:pPr marL="228600" indent="-228600">
              <a:lnSpc>
                <a:spcPct val="90000"/>
              </a:lnSpc>
              <a:spcBef>
                <a:spcPts val="1000"/>
              </a:spcBef>
              <a:buFont typeface="Arial" panose="020B0604020202020204" pitchFamily="34" charset="0"/>
              <a:buChar char="•"/>
            </a:pPr>
            <a:r>
              <a:rPr lang="sv-SE" dirty="0"/>
              <a:t>Var lyhörd, många orkar bara korta stunder, ta många pauser under lektion</a:t>
            </a:r>
          </a:p>
          <a:p>
            <a:pPr marL="228600" indent="-228600">
              <a:lnSpc>
                <a:spcPct val="90000"/>
              </a:lnSpc>
              <a:spcBef>
                <a:spcPts val="1000"/>
              </a:spcBef>
              <a:buFont typeface="Arial" panose="020B0604020202020204" pitchFamily="34" charset="0"/>
              <a:buChar char="•"/>
            </a:pPr>
            <a:r>
              <a:rPr lang="sv-SE" dirty="0"/>
              <a:t>Stanna upp, säkerställ att eleven har förstått. Be eleven sammanfatta under samtalets gång.</a:t>
            </a:r>
          </a:p>
          <a:p>
            <a:pPr marL="228600" indent="-228600">
              <a:lnSpc>
                <a:spcPct val="90000"/>
              </a:lnSpc>
              <a:spcBef>
                <a:spcPts val="1000"/>
              </a:spcBef>
              <a:buFont typeface="Arial" panose="020B0604020202020204" pitchFamily="34" charset="0"/>
              <a:buChar char="•"/>
            </a:pPr>
            <a:r>
              <a:rPr lang="sv-SE" dirty="0"/>
              <a:t>Kan vara väldigt olika nivåer på eleverna i samma grupp</a:t>
            </a:r>
          </a:p>
        </p:txBody>
      </p:sp>
    </p:spTree>
    <p:extLst>
      <p:ext uri="{BB962C8B-B14F-4D97-AF65-F5344CB8AC3E}">
        <p14:creationId xmlns:p14="http://schemas.microsoft.com/office/powerpoint/2010/main" val="29322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dium pp-mall.pptx" id="{B7A8F4E8-6C33-4D60-BBAA-F7E9CC80122D}" vid="{1ADFFEA6-2412-4033-8679-2C8E5BF1F7CE}"/>
    </a:ext>
  </a:extLst>
</a:theme>
</file>

<file path=ppt/theme/theme2.xml><?xml version="1.0" encoding="utf-8"?>
<a:theme xmlns:a="http://schemas.openxmlformats.org/drawingml/2006/main" name="Burgårdensgymnasium – gul">
  <a:themeElements>
    <a:clrScheme name="Burgården färger">
      <a:dk1>
        <a:srgbClr val="0B0B0B"/>
      </a:dk1>
      <a:lt1>
        <a:sysClr val="window" lastClr="FFFFFF"/>
      </a:lt1>
      <a:dk2>
        <a:srgbClr val="555555"/>
      </a:dk2>
      <a:lt2>
        <a:srgbClr val="FFF3B0"/>
      </a:lt2>
      <a:accent1>
        <a:srgbClr val="00856F"/>
      </a:accent1>
      <a:accent2>
        <a:srgbClr val="AED9CA"/>
      </a:accent2>
      <a:accent3>
        <a:srgbClr val="FCDAC5"/>
      </a:accent3>
      <a:accent4>
        <a:srgbClr val="E4D373"/>
      </a:accent4>
      <a:accent5>
        <a:srgbClr val="717170"/>
      </a:accent5>
      <a:accent6>
        <a:srgbClr val="D2D0CC"/>
      </a:accent6>
      <a:hlink>
        <a:srgbClr val="0563C1"/>
      </a:hlink>
      <a:folHlink>
        <a:srgbClr val="954F72"/>
      </a:folHlink>
    </a:clrScheme>
    <a:fontScheme name="Burgården">
      <a:majorFont>
        <a:latin typeface="Rubik"/>
        <a:ea typeface=""/>
        <a:cs typeface=""/>
      </a:majorFont>
      <a:minorFont>
        <a:latin typeface="Rubik"/>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udium pp-mall.pptx" id="{B7A8F4E8-6C33-4D60-BBAA-F7E9CC80122D}" vid="{31DBFFE9-1C0B-43EE-8646-07D8403F91D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626</Words>
  <Application>Microsoft Office PowerPoint</Application>
  <PresentationFormat>Bredbild</PresentationFormat>
  <Paragraphs>104</Paragraphs>
  <Slides>13</Slides>
  <Notes>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13</vt:i4>
      </vt:variant>
    </vt:vector>
  </HeadingPairs>
  <TitlesOfParts>
    <vt:vector size="22" baseType="lpstr">
      <vt:lpstr>Arial</vt:lpstr>
      <vt:lpstr>Calibri</vt:lpstr>
      <vt:lpstr>Calibri Light</vt:lpstr>
      <vt:lpstr>Founders Grotesk Cond SmBd</vt:lpstr>
      <vt:lpstr>Gill Sans MT</vt:lpstr>
      <vt:lpstr>Rubik</vt:lpstr>
      <vt:lpstr>Wingdings</vt:lpstr>
      <vt:lpstr>Office-tema</vt:lpstr>
      <vt:lpstr>Burgårdensgymnasium – gul</vt:lpstr>
      <vt:lpstr>PowerPoint-presentation</vt:lpstr>
      <vt:lpstr>PowerPoint-presentation</vt:lpstr>
      <vt:lpstr>PowerPoint-presentation</vt:lpstr>
      <vt:lpstr>PowerPoint-presentation</vt:lpstr>
      <vt:lpstr>Inför mötet med eleverna </vt:lpstr>
      <vt:lpstr>Vägledningsmetod</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pp-mall</dc:title>
  <dc:creator>anette.kagelind@educ.goteborg.se</dc:creator>
  <cp:lastModifiedBy>Anette Kagelind</cp:lastModifiedBy>
  <cp:revision>55</cp:revision>
  <dcterms:created xsi:type="dcterms:W3CDTF">2019-04-03T12:08:14Z</dcterms:created>
  <dcterms:modified xsi:type="dcterms:W3CDTF">2024-02-06T11:31:02Z</dcterms:modified>
</cp:coreProperties>
</file>